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69" r:id="rId3"/>
    <p:sldId id="270" r:id="rId4"/>
    <p:sldId id="258" r:id="rId5"/>
    <p:sldId id="272" r:id="rId6"/>
    <p:sldId id="259" r:id="rId7"/>
    <p:sldId id="315" r:id="rId8"/>
    <p:sldId id="273" r:id="rId9"/>
    <p:sldId id="271" r:id="rId10"/>
    <p:sldId id="274" r:id="rId11"/>
    <p:sldId id="316" r:id="rId12"/>
    <p:sldId id="277" r:id="rId13"/>
    <p:sldId id="279" r:id="rId14"/>
    <p:sldId id="280" r:id="rId15"/>
    <p:sldId id="281" r:id="rId16"/>
    <p:sldId id="282" r:id="rId17"/>
    <p:sldId id="284" r:id="rId18"/>
    <p:sldId id="317" r:id="rId19"/>
    <p:sldId id="260" r:id="rId20"/>
    <p:sldId id="262" r:id="rId21"/>
    <p:sldId id="263" r:id="rId22"/>
    <p:sldId id="318" r:id="rId23"/>
    <p:sldId id="264" r:id="rId24"/>
    <p:sldId id="265" r:id="rId25"/>
    <p:sldId id="266" r:id="rId26"/>
    <p:sldId id="283" r:id="rId27"/>
    <p:sldId id="267" r:id="rId28"/>
    <p:sldId id="268" r:id="rId29"/>
    <p:sldId id="319" r:id="rId30"/>
    <p:sldId id="287" r:id="rId31"/>
    <p:sldId id="288" r:id="rId32"/>
    <p:sldId id="289" r:id="rId33"/>
    <p:sldId id="290" r:id="rId34"/>
    <p:sldId id="291" r:id="rId35"/>
    <p:sldId id="292" r:id="rId36"/>
    <p:sldId id="293" r:id="rId37"/>
    <p:sldId id="294" r:id="rId38"/>
    <p:sldId id="295" r:id="rId39"/>
    <p:sldId id="296" r:id="rId40"/>
    <p:sldId id="297" r:id="rId41"/>
    <p:sldId id="320"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1" r:id="rId55"/>
    <p:sldId id="312" r:id="rId56"/>
    <p:sldId id="313" r:id="rId57"/>
    <p:sldId id="314" r:id="rId5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E6A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0" autoAdjust="0"/>
    <p:restoredTop sz="59612" autoAdjust="0"/>
  </p:normalViewPr>
  <p:slideViewPr>
    <p:cSldViewPr>
      <p:cViewPr>
        <p:scale>
          <a:sx n="66" d="100"/>
          <a:sy n="66" d="100"/>
        </p:scale>
        <p:origin x="-93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0.77390980695120504</c:v>
                </c:pt>
                <c:pt idx="2">
                  <c:v>0.82116824635668784</c:v>
                </c:pt>
                <c:pt idx="3">
                  <c:v>0.84278473777508278</c:v>
                </c:pt>
                <c:pt idx="4">
                  <c:v>0.84383865537210889</c:v>
                </c:pt>
                <c:pt idx="5">
                  <c:v>0.85894670929201788</c:v>
                </c:pt>
                <c:pt idx="6">
                  <c:v>0.84967487574973088</c:v>
                </c:pt>
                <c:pt idx="7">
                  <c:v>0.87199747639294889</c:v>
                </c:pt>
                <c:pt idx="8">
                  <c:v>0.87308657275405044</c:v>
                </c:pt>
                <c:pt idx="9">
                  <c:v>0.88056722447997149</c:v>
                </c:pt>
                <c:pt idx="10">
                  <c:v>0.88425402324804092</c:v>
                </c:pt>
                <c:pt idx="11">
                  <c:v>0.88378998114559248</c:v>
                </c:pt>
                <c:pt idx="12">
                  <c:v>0.88710112017025256</c:v>
                </c:pt>
                <c:pt idx="13">
                  <c:v>0.88859349505985452</c:v>
                </c:pt>
                <c:pt idx="14">
                  <c:v>0.88932515639249521</c:v>
                </c:pt>
                <c:pt idx="15">
                  <c:v>0.8897944227891682</c:v>
                </c:pt>
                <c:pt idx="16">
                  <c:v>0.89050470137757354</c:v>
                </c:pt>
                <c:pt idx="17">
                  <c:v>0.89113877472928249</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0.57215581949427863</c:v>
                </c:pt>
                <c:pt idx="2">
                  <c:v>0.62450099068289544</c:v>
                </c:pt>
                <c:pt idx="3">
                  <c:v>0.66411572966000465</c:v>
                </c:pt>
                <c:pt idx="4">
                  <c:v>0.74483311690120912</c:v>
                </c:pt>
                <c:pt idx="5">
                  <c:v>0.74913092370987511</c:v>
                </c:pt>
                <c:pt idx="6">
                  <c:v>0.7507812790712286</c:v>
                </c:pt>
                <c:pt idx="7">
                  <c:v>0.74615794410022251</c:v>
                </c:pt>
                <c:pt idx="8">
                  <c:v>0.76473712742558986</c:v>
                </c:pt>
                <c:pt idx="9">
                  <c:v>0.78030975508297951</c:v>
                </c:pt>
                <c:pt idx="10">
                  <c:v>0.79256323960055097</c:v>
                </c:pt>
                <c:pt idx="11">
                  <c:v>0.80135018516470657</c:v>
                </c:pt>
                <c:pt idx="12">
                  <c:v>0.79454547384463925</c:v>
                </c:pt>
                <c:pt idx="13">
                  <c:v>0.80275073868567959</c:v>
                </c:pt>
                <c:pt idx="14">
                  <c:v>0.8070254483799697</c:v>
                </c:pt>
                <c:pt idx="15">
                  <c:v>0.80758714251854524</c:v>
                </c:pt>
                <c:pt idx="16">
                  <c:v>0.81189884836444104</c:v>
                </c:pt>
                <c:pt idx="17">
                  <c:v>0.81267156633446391</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9.2164199211590969E-2</c:v>
                </c:pt>
                <c:pt idx="1">
                  <c:v>0.10918893085792125</c:v>
                </c:pt>
                <c:pt idx="2">
                  <c:v>2.2061880915201535E-2</c:v>
                </c:pt>
                <c:pt idx="3">
                  <c:v>0.16744350433735875</c:v>
                </c:pt>
                <c:pt idx="4">
                  <c:v>0.19606871899944514</c:v>
                </c:pt>
                <c:pt idx="5">
                  <c:v>0.19883932721616643</c:v>
                </c:pt>
                <c:pt idx="6">
                  <c:v>0.21852557439483689</c:v>
                </c:pt>
                <c:pt idx="7">
                  <c:v>0.18963030437506254</c:v>
                </c:pt>
                <c:pt idx="8">
                  <c:v>0.31329234492981084</c:v>
                </c:pt>
                <c:pt idx="9">
                  <c:v>0.30854195458238609</c:v>
                </c:pt>
                <c:pt idx="10">
                  <c:v>0.33996429339252843</c:v>
                </c:pt>
                <c:pt idx="11">
                  <c:v>0.39000788763685568</c:v>
                </c:pt>
                <c:pt idx="12">
                  <c:v>0.3745227879234041</c:v>
                </c:pt>
                <c:pt idx="13">
                  <c:v>0.39639657365579656</c:v>
                </c:pt>
                <c:pt idx="14">
                  <c:v>0.4566198601473524</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6.3837399085048652E-2</c:v>
                </c:pt>
                <c:pt idx="1">
                  <c:v>0.10509372944250706</c:v>
                </c:pt>
                <c:pt idx="2">
                  <c:v>0.12395822380363669</c:v>
                </c:pt>
                <c:pt idx="3">
                  <c:v>0.17533238646771643</c:v>
                </c:pt>
                <c:pt idx="4">
                  <c:v>0.18994629844945043</c:v>
                </c:pt>
                <c:pt idx="5">
                  <c:v>0.22687270194889517</c:v>
                </c:pt>
                <c:pt idx="6">
                  <c:v>0.23790997736954461</c:v>
                </c:pt>
                <c:pt idx="7">
                  <c:v>0.23411148955336977</c:v>
                </c:pt>
                <c:pt idx="8">
                  <c:v>0.25778608542670911</c:v>
                </c:pt>
                <c:pt idx="9">
                  <c:v>0.31056299933227433</c:v>
                </c:pt>
                <c:pt idx="10">
                  <c:v>0.33877739342409285</c:v>
                </c:pt>
                <c:pt idx="11">
                  <c:v>0.35225259726803532</c:v>
                </c:pt>
                <c:pt idx="12">
                  <c:v>0.3594744556510045</c:v>
                </c:pt>
                <c:pt idx="13">
                  <c:v>0.39000000000000257</c:v>
                </c:pt>
                <c:pt idx="14">
                  <c:v>0.39000000000000257</c:v>
                </c:pt>
                <c:pt idx="15">
                  <c:v>0.4</c:v>
                </c:pt>
                <c:pt idx="16">
                  <c:v>0.40041490630404597</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0.28931899175148768</c:v>
                </c:pt>
                <c:pt idx="1">
                  <c:v>0.30427205718078232</c:v>
                </c:pt>
                <c:pt idx="2">
                  <c:v>0.28833535935117605</c:v>
                </c:pt>
                <c:pt idx="3">
                  <c:v>0.50673831628888821</c:v>
                </c:pt>
                <c:pt idx="4">
                  <c:v>0.58986811562939201</c:v>
                </c:pt>
                <c:pt idx="5">
                  <c:v>0.60174244358029083</c:v>
                </c:pt>
                <c:pt idx="6">
                  <c:v>0.62230234655114092</c:v>
                </c:pt>
                <c:pt idx="7">
                  <c:v>0.64892172802499848</c:v>
                </c:pt>
                <c:pt idx="8">
                  <c:v>0.60213497372141267</c:v>
                </c:pt>
                <c:pt idx="9">
                  <c:v>0.65929398719852506</c:v>
                </c:pt>
                <c:pt idx="10">
                  <c:v>0.63740945216596456</c:v>
                </c:pt>
                <c:pt idx="11">
                  <c:v>0.6649682960574782</c:v>
                </c:pt>
                <c:pt idx="12">
                  <c:v>0.68587643695394018</c:v>
                </c:pt>
                <c:pt idx="13">
                  <c:v>0.70280463859163689</c:v>
                </c:pt>
                <c:pt idx="14">
                  <c:v>0.68555591749742362</c:v>
                </c:pt>
                <c:pt idx="15">
                  <c:v>0.71798687616048806</c:v>
                </c:pt>
                <c:pt idx="16">
                  <c:v>0.72902988600000684</c:v>
                </c:pt>
                <c:pt idx="17">
                  <c:v>0.73331457600000005</c:v>
                </c:pt>
                <c:pt idx="18">
                  <c:v>0.73521230499999957</c:v>
                </c:pt>
              </c:numCache>
            </c:numRef>
          </c:yVal>
          <c:smooth val="1"/>
        </c:ser>
        <c:axId val="407820544"/>
        <c:axId val="407904640"/>
      </c:scatterChart>
      <c:valAx>
        <c:axId val="407820544"/>
        <c:scaling>
          <c:orientation val="minMax"/>
          <c:max val="1000"/>
        </c:scaling>
        <c:axPos val="b"/>
        <c:title>
          <c:tx>
            <c:rich>
              <a:bodyPr/>
              <a:lstStyle/>
              <a:p>
                <a:pPr>
                  <a:defRPr lang="es-AR"/>
                </a:pPr>
                <a:r>
                  <a:rPr lang="en-US"/>
                  <a:t>Instancias de entrenamiento</a:t>
                </a:r>
              </a:p>
            </c:rich>
          </c:tx>
          <c:layout>
            <c:manualLayout>
              <c:xMode val="edge"/>
              <c:yMode val="edge"/>
              <c:x val="0.384945996938168"/>
              <c:y val="0.85101357098414687"/>
            </c:manualLayout>
          </c:layout>
        </c:title>
        <c:numFmt formatCode="General" sourceLinked="1"/>
        <c:tickLblPos val="nextTo"/>
        <c:txPr>
          <a:bodyPr/>
          <a:lstStyle/>
          <a:p>
            <a:pPr>
              <a:defRPr lang="es-AR"/>
            </a:pPr>
            <a:endParaRPr lang="es-AR"/>
          </a:p>
        </c:txPr>
        <c:crossAx val="407904640"/>
        <c:crosses val="autoZero"/>
        <c:crossBetween val="midCat"/>
      </c:valAx>
      <c:valAx>
        <c:axId val="407904640"/>
        <c:scaling>
          <c:orientation val="minMax"/>
          <c:min val="0"/>
        </c:scaling>
        <c:axPos val="l"/>
        <c:majorGridlines/>
        <c:title>
          <c:tx>
            <c:rich>
              <a:bodyPr rot="-5400000" vert="horz"/>
              <a:lstStyle/>
              <a:p>
                <a:pPr>
                  <a:defRPr lang="es-AR"/>
                </a:pPr>
                <a:r>
                  <a:rPr lang="en-US"/>
                  <a:t>Correlación</a:t>
                </a:r>
              </a:p>
            </c:rich>
          </c:tx>
          <c:layout/>
        </c:title>
        <c:numFmt formatCode="0.0" sourceLinked="0"/>
        <c:tickLblPos val="nextTo"/>
        <c:txPr>
          <a:bodyPr/>
          <a:lstStyle/>
          <a:p>
            <a:pPr>
              <a:defRPr lang="es-AR"/>
            </a:pPr>
            <a:endParaRPr lang="es-AR"/>
          </a:p>
        </c:txPr>
        <c:crossAx val="407820544"/>
        <c:crosses val="autoZero"/>
        <c:crossBetween val="midCat"/>
        <c:minorUnit val="0.2"/>
      </c:valAx>
    </c:plotArea>
    <c:legend>
      <c:legendPos val="r"/>
      <c:layout/>
      <c:txPr>
        <a:bodyPr/>
        <a:lstStyle/>
        <a:p>
          <a:pPr>
            <a:defRPr lang="es-A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1.030242951940322</c:v>
                </c:pt>
                <c:pt idx="7">
                  <c:v>0.94738273200566459</c:v>
                </c:pt>
                <c:pt idx="8">
                  <c:v>0.92793801360197714</c:v>
                </c:pt>
                <c:pt idx="9">
                  <c:v>0.92012906293872665</c:v>
                </c:pt>
                <c:pt idx="10">
                  <c:v>0.88481716181109571</c:v>
                </c:pt>
                <c:pt idx="11">
                  <c:v>0.88417424754272178</c:v>
                </c:pt>
                <c:pt idx="12">
                  <c:v>0.86439255450128394</c:v>
                </c:pt>
                <c:pt idx="13">
                  <c:v>0.85063806565684563</c:v>
                </c:pt>
                <c:pt idx="14">
                  <c:v>0.84777133793555881</c:v>
                </c:pt>
                <c:pt idx="15">
                  <c:v>0.8445144923789446</c:v>
                </c:pt>
                <c:pt idx="16">
                  <c:v>0.83725594840038564</c:v>
                </c:pt>
                <c:pt idx="17">
                  <c:v>0.83461703141919008</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0.89153277738271131</c:v>
                </c:pt>
                <c:pt idx="2">
                  <c:v>0.82301056544373608</c:v>
                </c:pt>
                <c:pt idx="3">
                  <c:v>0.80716326679644346</c:v>
                </c:pt>
                <c:pt idx="4">
                  <c:v>0.75252199659024765</c:v>
                </c:pt>
                <c:pt idx="5">
                  <c:v>0.74212373331281745</c:v>
                </c:pt>
                <c:pt idx="6">
                  <c:v>0.73688717786732749</c:v>
                </c:pt>
                <c:pt idx="7">
                  <c:v>0.72860146352750577</c:v>
                </c:pt>
                <c:pt idx="8">
                  <c:v>0.70577785559581285</c:v>
                </c:pt>
                <c:pt idx="9">
                  <c:v>0.69274686371956962</c:v>
                </c:pt>
                <c:pt idx="10">
                  <c:v>0.67930161414046708</c:v>
                </c:pt>
                <c:pt idx="11">
                  <c:v>0.67228263477634131</c:v>
                </c:pt>
                <c:pt idx="12">
                  <c:v>0.68022471453120004</c:v>
                </c:pt>
                <c:pt idx="13">
                  <c:v>0.66398503161852329</c:v>
                </c:pt>
                <c:pt idx="14">
                  <c:v>0.6640628299517749</c:v>
                </c:pt>
                <c:pt idx="15">
                  <c:v>0.6630855800933787</c:v>
                </c:pt>
                <c:pt idx="16">
                  <c:v>0.65656511915425986</c:v>
                </c:pt>
                <c:pt idx="17">
                  <c:v>0.65158141257238866</c:v>
                </c:pt>
                <c:pt idx="18">
                  <c:v>0.6518754870149478</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0.66149732049012699</c:v>
                </c:pt>
                <c:pt idx="1">
                  <c:v>0.6001326027033127</c:v>
                </c:pt>
                <c:pt idx="2">
                  <c:v>0.55639887771499263</c:v>
                </c:pt>
                <c:pt idx="3">
                  <c:v>0.62284472485511266</c:v>
                </c:pt>
                <c:pt idx="4">
                  <c:v>0.55351605829049677</c:v>
                </c:pt>
                <c:pt idx="5">
                  <c:v>0.58846095302595636</c:v>
                </c:pt>
                <c:pt idx="6">
                  <c:v>0.57298820383188065</c:v>
                </c:pt>
                <c:pt idx="7">
                  <c:v>0.59104950455027683</c:v>
                </c:pt>
                <c:pt idx="8">
                  <c:v>0.55636349504129456</c:v>
                </c:pt>
                <c:pt idx="9">
                  <c:v>0.56175580469495046</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0.63237080268503765</c:v>
                </c:pt>
                <c:pt idx="1">
                  <c:v>0.58374227027070569</c:v>
                </c:pt>
                <c:pt idx="2">
                  <c:v>0.59186681564330168</c:v>
                </c:pt>
                <c:pt idx="3">
                  <c:v>0.56326543263150031</c:v>
                </c:pt>
                <c:pt idx="4">
                  <c:v>0.57183044589207288</c:v>
                </c:pt>
                <c:pt idx="5">
                  <c:v>0.55808548231600563</c:v>
                </c:pt>
                <c:pt idx="6">
                  <c:v>0.56434518218686269</c:v>
                </c:pt>
                <c:pt idx="7">
                  <c:v>0.53802118949602251</c:v>
                </c:pt>
                <c:pt idx="8">
                  <c:v>0.53450509736819318</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0.50238192552660255</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0.77289983769923887</c:v>
                </c:pt>
                <c:pt idx="1">
                  <c:v>0.74632356481168916</c:v>
                </c:pt>
                <c:pt idx="2">
                  <c:v>0.78634361659647611</c:v>
                </c:pt>
                <c:pt idx="3">
                  <c:v>0.68296121733003612</c:v>
                </c:pt>
                <c:pt idx="4">
                  <c:v>0.66450739252953839</c:v>
                </c:pt>
                <c:pt idx="5">
                  <c:v>0.61644319255847801</c:v>
                </c:pt>
                <c:pt idx="6">
                  <c:v>0.6102724059818817</c:v>
                </c:pt>
                <c:pt idx="7">
                  <c:v>0.60925823106012322</c:v>
                </c:pt>
                <c:pt idx="8">
                  <c:v>0.62851239646724966</c:v>
                </c:pt>
                <c:pt idx="9">
                  <c:v>0.60456332932399459</c:v>
                </c:pt>
                <c:pt idx="10">
                  <c:v>0.59800801508451062</c:v>
                </c:pt>
                <c:pt idx="11">
                  <c:v>0.59484127138609544</c:v>
                </c:pt>
                <c:pt idx="12">
                  <c:v>0.57774424327942253</c:v>
                </c:pt>
                <c:pt idx="13">
                  <c:v>0.57412911597622418</c:v>
                </c:pt>
                <c:pt idx="14">
                  <c:v>0.58076146777152249</c:v>
                </c:pt>
                <c:pt idx="15">
                  <c:v>0.56501689473407068</c:v>
                </c:pt>
                <c:pt idx="16">
                  <c:v>0.56487792557592453</c:v>
                </c:pt>
                <c:pt idx="17">
                  <c:v>0.55704303471989636</c:v>
                </c:pt>
                <c:pt idx="18">
                  <c:v>0.55532457683742076</c:v>
                </c:pt>
              </c:numCache>
            </c:numRef>
          </c:yVal>
          <c:smooth val="1"/>
        </c:ser>
        <c:axId val="407919616"/>
        <c:axId val="407942272"/>
      </c:scatterChart>
      <c:valAx>
        <c:axId val="407919616"/>
        <c:scaling>
          <c:orientation val="minMax"/>
          <c:max val="1000"/>
        </c:scaling>
        <c:axPos val="b"/>
        <c:title>
          <c:tx>
            <c:rich>
              <a:bodyPr/>
              <a:lstStyle/>
              <a:p>
                <a:pPr>
                  <a:defRPr lang="es-AR"/>
                </a:pPr>
                <a:r>
                  <a:rPr lang="en-US"/>
                  <a:t>Instancias de entrenamiento</a:t>
                </a:r>
              </a:p>
            </c:rich>
          </c:tx>
          <c:layout/>
        </c:title>
        <c:numFmt formatCode="General" sourceLinked="1"/>
        <c:tickLblPos val="nextTo"/>
        <c:txPr>
          <a:bodyPr/>
          <a:lstStyle/>
          <a:p>
            <a:pPr>
              <a:defRPr lang="es-AR"/>
            </a:pPr>
            <a:endParaRPr lang="es-AR"/>
          </a:p>
        </c:txPr>
        <c:crossAx val="407942272"/>
        <c:crosses val="autoZero"/>
        <c:crossBetween val="midCat"/>
      </c:valAx>
      <c:valAx>
        <c:axId val="407942272"/>
        <c:scaling>
          <c:orientation val="minMax"/>
          <c:min val="0.4"/>
        </c:scaling>
        <c:axPos val="l"/>
        <c:majorGridlines/>
        <c:title>
          <c:tx>
            <c:rich>
              <a:bodyPr rot="-5400000" vert="horz"/>
              <a:lstStyle/>
              <a:p>
                <a:pPr>
                  <a:defRPr lang="es-AR"/>
                </a:pPr>
                <a:r>
                  <a:rPr lang="en-US"/>
                  <a:t>MAE (mts.)</a:t>
                </a:r>
              </a:p>
            </c:rich>
          </c:tx>
          <c:layout/>
        </c:title>
        <c:numFmt formatCode="General" sourceLinked="1"/>
        <c:tickLblPos val="nextTo"/>
        <c:txPr>
          <a:bodyPr/>
          <a:lstStyle/>
          <a:p>
            <a:pPr>
              <a:defRPr lang="es-AR"/>
            </a:pPr>
            <a:endParaRPr lang="es-AR"/>
          </a:p>
        </c:txPr>
        <c:crossAx val="407919616"/>
        <c:crosses val="autoZero"/>
        <c:crossBetween val="midCat"/>
      </c:valAx>
    </c:plotArea>
    <c:legend>
      <c:legendPos val="r"/>
      <c:layout/>
      <c:txPr>
        <a:bodyPr/>
        <a:lstStyle/>
        <a:p>
          <a:pPr>
            <a:defRPr lang="es-A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a:t>
            </a:r>
            <a:r>
              <a:rPr lang="es-AR" sz="1200" b="0" i="0" baseline="0" dirty="0" err="1" smtClean="0">
                <a:latin typeface="+mj-lt"/>
              </a:rPr>
              <a:t>WaveWatch</a:t>
            </a:r>
            <a:r>
              <a:rPr lang="es-AR" sz="1200" b="0" i="0" baseline="0" dirty="0" smtClean="0">
                <a:latin typeface="+mj-lt"/>
              </a:rPr>
              <a:t> </a:t>
            </a:r>
            <a:r>
              <a:rPr lang="es-AR" sz="1200" b="0" i="0" baseline="0" dirty="0">
                <a:latin typeface="+mj-lt"/>
              </a:rPr>
              <a:t>III</a:t>
            </a:r>
          </a:p>
        </c:rich>
      </c:tx>
      <c:layout/>
    </c:title>
    <c:plotArea>
      <c:layout>
        <c:manualLayout>
          <c:layoutTarget val="inner"/>
          <c:xMode val="edge"/>
          <c:yMode val="edge"/>
          <c:x val="5.0128971669717602E-2"/>
          <c:y val="0.16285573489051136"/>
          <c:w val="0.91229087688864363"/>
          <c:h val="0.42844667523762525"/>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1.9500000000000088</c:v>
                </c:pt>
                <c:pt idx="9">
                  <c:v>2.4899999999999998</c:v>
                </c:pt>
                <c:pt idx="10">
                  <c:v>1.6800000000000088</c:v>
                </c:pt>
                <c:pt idx="11">
                  <c:v>2.98</c:v>
                </c:pt>
                <c:pt idx="12">
                  <c:v>1.4</c:v>
                </c:pt>
                <c:pt idx="13">
                  <c:v>1.6400000000000001</c:v>
                </c:pt>
                <c:pt idx="14">
                  <c:v>2.2799999999999998</c:v>
                </c:pt>
                <c:pt idx="15">
                  <c:v>3.3099999999999987</c:v>
                </c:pt>
                <c:pt idx="16">
                  <c:v>1.9500000000000088</c:v>
                </c:pt>
                <c:pt idx="17">
                  <c:v>1.4</c:v>
                </c:pt>
                <c:pt idx="18">
                  <c:v>1.72</c:v>
                </c:pt>
                <c:pt idx="19">
                  <c:v>1.28</c:v>
                </c:pt>
                <c:pt idx="20">
                  <c:v>3.02</c:v>
                </c:pt>
                <c:pt idx="21">
                  <c:v>3.08</c:v>
                </c:pt>
                <c:pt idx="22">
                  <c:v>1.86</c:v>
                </c:pt>
                <c:pt idx="23">
                  <c:v>1.5</c:v>
                </c:pt>
                <c:pt idx="24">
                  <c:v>2.69</c:v>
                </c:pt>
                <c:pt idx="25">
                  <c:v>1.45</c:v>
                </c:pt>
                <c:pt idx="26">
                  <c:v>1.9900000000000098</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1.9600000000000088</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436015104"/>
        <c:axId val="436017024"/>
      </c:scatterChart>
      <c:valAx>
        <c:axId val="436015104"/>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17024"/>
        <c:crosses val="autoZero"/>
        <c:crossBetween val="midCat"/>
        <c:majorUnit val="5"/>
      </c:valAx>
      <c:valAx>
        <c:axId val="436017024"/>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15104"/>
        <c:crosses val="autoZero"/>
        <c:crossBetween val="midCat"/>
      </c:valAx>
    </c:plotArea>
    <c:legend>
      <c:legendPos val="r"/>
      <c:layout>
        <c:manualLayout>
          <c:xMode val="edge"/>
          <c:yMode val="edge"/>
          <c:x val="0.74133589770230268"/>
          <c:y val="0.71233526043915962"/>
          <c:w val="0.24201434347572587"/>
          <c:h val="0.16317756172635517"/>
        </c:manualLayout>
      </c:layout>
      <c:txPr>
        <a:bodyPr/>
        <a:lstStyle/>
        <a:p>
          <a:pPr>
            <a:defRPr lang="es-AR"/>
          </a:pPr>
          <a:endParaRPr lang="es-AR"/>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497"/>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1.2769999999999901</c:v>
                </c:pt>
                <c:pt idx="15">
                  <c:v>3.0789999999999997</c:v>
                </c:pt>
                <c:pt idx="16">
                  <c:v>1.137</c:v>
                </c:pt>
                <c:pt idx="17">
                  <c:v>1.1990000000000001</c:v>
                </c:pt>
                <c:pt idx="18">
                  <c:v>1.0249999999999901</c:v>
                </c:pt>
                <c:pt idx="19">
                  <c:v>1.0409999999999908</c:v>
                </c:pt>
                <c:pt idx="20">
                  <c:v>1.9940000000000098</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1.1619999999999904</c:v>
                </c:pt>
                <c:pt idx="32">
                  <c:v>1.175</c:v>
                </c:pt>
                <c:pt idx="33">
                  <c:v>1.635</c:v>
                </c:pt>
                <c:pt idx="34">
                  <c:v>2.3759999999999977</c:v>
                </c:pt>
                <c:pt idx="35">
                  <c:v>2.0880000000000001</c:v>
                </c:pt>
                <c:pt idx="36">
                  <c:v>1.9540000000000088</c:v>
                </c:pt>
                <c:pt idx="37">
                  <c:v>1.073</c:v>
                </c:pt>
                <c:pt idx="38">
                  <c:v>0.93200000000000005</c:v>
                </c:pt>
                <c:pt idx="39">
                  <c:v>1.220999999999989</c:v>
                </c:pt>
                <c:pt idx="40">
                  <c:v>1.081</c:v>
                </c:pt>
                <c:pt idx="41">
                  <c:v>3.5019999999999998</c:v>
                </c:pt>
                <c:pt idx="42">
                  <c:v>1.052</c:v>
                </c:pt>
                <c:pt idx="43">
                  <c:v>1.538</c:v>
                </c:pt>
                <c:pt idx="44">
                  <c:v>1.0569999999999911</c:v>
                </c:pt>
                <c:pt idx="45">
                  <c:v>1.028</c:v>
                </c:pt>
                <c:pt idx="46">
                  <c:v>3.6629999999999998</c:v>
                </c:pt>
                <c:pt idx="47">
                  <c:v>0.96500000000000064</c:v>
                </c:pt>
                <c:pt idx="48">
                  <c:v>1.595</c:v>
                </c:pt>
                <c:pt idx="49">
                  <c:v>6.8039999999999985</c:v>
                </c:pt>
                <c:pt idx="50">
                  <c:v>1.0489999999999911</c:v>
                </c:pt>
                <c:pt idx="51">
                  <c:v>1.448999999999989</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1.5629999999999911</c:v>
                </c:pt>
                <c:pt idx="62">
                  <c:v>0.99199999999999999</c:v>
                </c:pt>
                <c:pt idx="63">
                  <c:v>2.8779999999999997</c:v>
                </c:pt>
              </c:numCache>
            </c:numRef>
          </c:yVal>
        </c:ser>
        <c:axId val="436038272"/>
        <c:axId val="436056832"/>
      </c:scatterChart>
      <c:valAx>
        <c:axId val="436038272"/>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56832"/>
        <c:crosses val="autoZero"/>
        <c:crossBetween val="midCat"/>
        <c:majorUnit val="5"/>
      </c:valAx>
      <c:valAx>
        <c:axId val="436056832"/>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38272"/>
        <c:crosses val="autoZero"/>
        <c:crossBetween val="midCat"/>
      </c:valAx>
    </c:plotArea>
    <c:legend>
      <c:legendPos val="r"/>
      <c:layout>
        <c:manualLayout>
          <c:xMode val="edge"/>
          <c:yMode val="edge"/>
          <c:x val="0.74133589770230268"/>
          <c:y val="0.71233526043915962"/>
          <c:w val="0.24201434347572576"/>
          <c:h val="0.16317756172635517"/>
        </c:manualLayout>
      </c:layout>
      <c:txPr>
        <a:bodyPr/>
        <a:lstStyle/>
        <a:p>
          <a:pPr>
            <a:defRPr lang="es-AR"/>
          </a:pPr>
          <a:endParaRPr lang="es-AR"/>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82"/>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1.9500000000000088</c:v>
                </c:pt>
                <c:pt idx="8">
                  <c:v>2.4899999999999998</c:v>
                </c:pt>
                <c:pt idx="9">
                  <c:v>1.6800000000000088</c:v>
                </c:pt>
                <c:pt idx="10">
                  <c:v>2.98</c:v>
                </c:pt>
                <c:pt idx="11">
                  <c:v>1.4</c:v>
                </c:pt>
                <c:pt idx="12">
                  <c:v>1.6400000000000001</c:v>
                </c:pt>
                <c:pt idx="13">
                  <c:v>2.2799999999999998</c:v>
                </c:pt>
                <c:pt idx="14">
                  <c:v>3.3099999999999987</c:v>
                </c:pt>
                <c:pt idx="15">
                  <c:v>1.9500000000000088</c:v>
                </c:pt>
                <c:pt idx="16">
                  <c:v>1.4</c:v>
                </c:pt>
                <c:pt idx="17">
                  <c:v>1.72</c:v>
                </c:pt>
                <c:pt idx="18">
                  <c:v>1.28</c:v>
                </c:pt>
                <c:pt idx="19">
                  <c:v>3.02</c:v>
                </c:pt>
                <c:pt idx="20">
                  <c:v>3.08</c:v>
                </c:pt>
                <c:pt idx="21">
                  <c:v>1.86</c:v>
                </c:pt>
                <c:pt idx="22">
                  <c:v>1.5</c:v>
                </c:pt>
                <c:pt idx="23">
                  <c:v>2.69</c:v>
                </c:pt>
                <c:pt idx="24">
                  <c:v>1.45</c:v>
                </c:pt>
                <c:pt idx="25">
                  <c:v>1.9900000000000098</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1.9600000000000088</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11616"/>
        <c:axId val="436117888"/>
      </c:scatterChart>
      <c:valAx>
        <c:axId val="436111616"/>
        <c:scaling>
          <c:orientation val="minMax"/>
          <c:max val="8"/>
        </c:scaling>
        <c:axPos val="b"/>
        <c:minorGridlines/>
        <c:title>
          <c:tx>
            <c:rich>
              <a:bodyPr/>
              <a:lstStyle/>
              <a:p>
                <a:pPr>
                  <a:defRPr lang="es-AR"/>
                </a:pPr>
                <a:r>
                  <a:rPr lang="es-AR"/>
                  <a:t>Wave</a:t>
                </a:r>
                <a:r>
                  <a:rPr lang="es-AR" baseline="0"/>
                  <a:t>Watch III (Altura en mts.)</a:t>
                </a:r>
                <a:endParaRPr lang="es-AR"/>
              </a:p>
            </c:rich>
          </c:tx>
          <c:layout/>
        </c:title>
        <c:numFmt formatCode="#,##0;\-#,##0" sourceLinked="0"/>
        <c:tickLblPos val="nextTo"/>
        <c:txPr>
          <a:bodyPr/>
          <a:lstStyle/>
          <a:p>
            <a:pPr>
              <a:defRPr lang="es-AR" baseline="0"/>
            </a:pPr>
            <a:endParaRPr lang="es-AR"/>
          </a:p>
        </c:txPr>
        <c:crossAx val="436117888"/>
        <c:crosses val="autoZero"/>
        <c:crossBetween val="midCat"/>
        <c:majorUnit val="2"/>
      </c:valAx>
      <c:valAx>
        <c:axId val="436117888"/>
        <c:scaling>
          <c:orientation val="minMax"/>
        </c:scaling>
        <c:axPos val="l"/>
        <c:majorGridlines/>
        <c:minorGridlines/>
        <c:title>
          <c:tx>
            <c:rich>
              <a:bodyPr/>
              <a:lstStyle/>
              <a:p>
                <a:pPr>
                  <a:defRPr lang="es-AR"/>
                </a:pPr>
                <a:r>
                  <a:rPr lang="es-AR"/>
                  <a:t>Observación Visual (Altura</a:t>
                </a:r>
                <a:r>
                  <a:rPr lang="es-AR" baseline="0"/>
                  <a:t> en </a:t>
                </a:r>
                <a:r>
                  <a:rPr lang="es-AR"/>
                  <a:t>mts.)</a:t>
                </a:r>
              </a:p>
            </c:rich>
          </c:tx>
          <c:layout/>
        </c:title>
        <c:numFmt formatCode="General" sourceLinked="1"/>
        <c:tickLblPos val="nextTo"/>
        <c:txPr>
          <a:bodyPr/>
          <a:lstStyle/>
          <a:p>
            <a:pPr>
              <a:defRPr lang="es-AR"/>
            </a:pPr>
            <a:endParaRPr lang="es-AR"/>
          </a:p>
        </c:txPr>
        <c:crossAx val="436111616"/>
        <c:crosses val="autoZero"/>
        <c:crossBetween val="midCat"/>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6"/>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1.2769999999999901</c:v>
                </c:pt>
                <c:pt idx="14">
                  <c:v>3.0789999999999997</c:v>
                </c:pt>
                <c:pt idx="15">
                  <c:v>1.137</c:v>
                </c:pt>
                <c:pt idx="16">
                  <c:v>1.1990000000000001</c:v>
                </c:pt>
                <c:pt idx="17">
                  <c:v>1.0249999999999901</c:v>
                </c:pt>
                <c:pt idx="18">
                  <c:v>1.0409999999999908</c:v>
                </c:pt>
                <c:pt idx="19">
                  <c:v>1.9940000000000098</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1.1619999999999904</c:v>
                </c:pt>
                <c:pt idx="31">
                  <c:v>1.175</c:v>
                </c:pt>
                <c:pt idx="32">
                  <c:v>1.635</c:v>
                </c:pt>
                <c:pt idx="33">
                  <c:v>2.3759999999999977</c:v>
                </c:pt>
                <c:pt idx="34">
                  <c:v>2.0880000000000001</c:v>
                </c:pt>
                <c:pt idx="35">
                  <c:v>1.9540000000000088</c:v>
                </c:pt>
                <c:pt idx="36">
                  <c:v>1.073</c:v>
                </c:pt>
                <c:pt idx="37">
                  <c:v>0.93200000000000005</c:v>
                </c:pt>
                <c:pt idx="38">
                  <c:v>1.220999999999989</c:v>
                </c:pt>
                <c:pt idx="39">
                  <c:v>1.081</c:v>
                </c:pt>
                <c:pt idx="40">
                  <c:v>3.5019999999999998</c:v>
                </c:pt>
                <c:pt idx="41">
                  <c:v>1.052</c:v>
                </c:pt>
                <c:pt idx="42">
                  <c:v>1.538</c:v>
                </c:pt>
                <c:pt idx="43">
                  <c:v>1.0569999999999911</c:v>
                </c:pt>
                <c:pt idx="44">
                  <c:v>1.028</c:v>
                </c:pt>
                <c:pt idx="45">
                  <c:v>3.6629999999999998</c:v>
                </c:pt>
                <c:pt idx="46">
                  <c:v>0.96500000000000064</c:v>
                </c:pt>
                <c:pt idx="47">
                  <c:v>1.595</c:v>
                </c:pt>
                <c:pt idx="48">
                  <c:v>6.8039999999999985</c:v>
                </c:pt>
                <c:pt idx="49">
                  <c:v>1.0489999999999911</c:v>
                </c:pt>
                <c:pt idx="50">
                  <c:v>1.448999999999989</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1.5629999999999911</c:v>
                </c:pt>
                <c:pt idx="61">
                  <c:v>0.99199999999999999</c:v>
                </c:pt>
                <c:pt idx="62">
                  <c:v>2.8779999999999997</c:v>
                </c:pt>
                <c:pt idx="63">
                  <c:v>1.109</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46560"/>
        <c:axId val="436148480"/>
      </c:scatterChart>
      <c:valAx>
        <c:axId val="436146560"/>
        <c:scaling>
          <c:orientation val="minMax"/>
          <c:max val="8"/>
        </c:scaling>
        <c:axPos val="b"/>
        <c:minorGridlines/>
        <c:title>
          <c:tx>
            <c:rich>
              <a:bodyPr/>
              <a:lstStyle/>
              <a:p>
                <a:pPr>
                  <a:defRPr lang="es-AR"/>
                </a:pPr>
                <a:r>
                  <a:rPr lang="es-AR"/>
                  <a:t>Predicción</a:t>
                </a:r>
                <a:r>
                  <a:rPr lang="es-AR" baseline="0"/>
                  <a:t> SVM (Altura en mts.)</a:t>
                </a:r>
              </a:p>
            </c:rich>
          </c:tx>
          <c:layout/>
        </c:title>
        <c:numFmt formatCode="#,##0;\-#,##0" sourceLinked="0"/>
        <c:tickLblPos val="nextTo"/>
        <c:txPr>
          <a:bodyPr/>
          <a:lstStyle/>
          <a:p>
            <a:pPr>
              <a:defRPr lang="es-AR" baseline="0"/>
            </a:pPr>
            <a:endParaRPr lang="es-AR"/>
          </a:p>
        </c:txPr>
        <c:crossAx val="436148480"/>
        <c:crosses val="autoZero"/>
        <c:crossBetween val="midCat"/>
        <c:majorUnit val="2"/>
      </c:valAx>
      <c:valAx>
        <c:axId val="436148480"/>
        <c:scaling>
          <c:orientation val="minMax"/>
        </c:scaling>
        <c:axPos val="l"/>
        <c:majorGridlines/>
        <c:minorGridlines/>
        <c:title>
          <c:tx>
            <c:rich>
              <a:bodyPr/>
              <a:lstStyle/>
              <a:p>
                <a:pPr>
                  <a:defRPr lang="es-AR"/>
                </a:pPr>
                <a:r>
                  <a:rPr lang="es-AR"/>
                  <a:t>Observacion Visual (Altura en mts.)</a:t>
                </a:r>
              </a:p>
            </c:rich>
          </c:tx>
          <c:layout/>
        </c:title>
        <c:numFmt formatCode="General" sourceLinked="1"/>
        <c:tickLblPos val="nextTo"/>
        <c:txPr>
          <a:bodyPr/>
          <a:lstStyle/>
          <a:p>
            <a:pPr>
              <a:defRPr lang="es-AR"/>
            </a:pPr>
            <a:endParaRPr lang="es-AR"/>
          </a:p>
        </c:txPr>
        <c:crossAx val="436146560"/>
        <c:crosses val="autoZero"/>
        <c:crossBetween val="midCat"/>
      </c:valAx>
    </c:plotArea>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0.66000000000000081</c:v>
                </c:pt>
                <c:pt idx="1">
                  <c:v>0.82000000000000051</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0.82000000000000051</c:v>
                </c:pt>
                <c:pt idx="1">
                  <c:v>0.89</c:v>
                </c:pt>
                <c:pt idx="2">
                  <c:v>0.5</c:v>
                </c:pt>
                <c:pt idx="3">
                  <c:v>0.48000000000000026</c:v>
                </c:pt>
                <c:pt idx="4">
                  <c:v>0.79</c:v>
                </c:pt>
              </c:numCache>
            </c:numRef>
          </c:val>
        </c:ser>
        <c:shape val="box"/>
        <c:axId val="436161152"/>
        <c:axId val="436167040"/>
        <c:axId val="0"/>
      </c:bar3DChart>
      <c:catAx>
        <c:axId val="436161152"/>
        <c:scaling>
          <c:orientation val="minMax"/>
        </c:scaling>
        <c:axPos val="b"/>
        <c:tickLblPos val="nextTo"/>
        <c:crossAx val="436167040"/>
        <c:crosses val="autoZero"/>
        <c:auto val="1"/>
        <c:lblAlgn val="ctr"/>
        <c:lblOffset val="100"/>
      </c:catAx>
      <c:valAx>
        <c:axId val="436167040"/>
        <c:scaling>
          <c:orientation val="minMax"/>
        </c:scaling>
        <c:axPos val="l"/>
        <c:majorGridlines/>
        <c:numFmt formatCode="0%" sourceLinked="1"/>
        <c:tickLblPos val="nextTo"/>
        <c:crossAx val="436161152"/>
        <c:crosses val="autoZero"/>
        <c:crossBetween val="between"/>
      </c:valAx>
    </c:plotArea>
    <c:legend>
      <c:legendPos val="r"/>
      <c:layout/>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0.96000000000000052</c:v>
                </c:pt>
                <c:pt idx="1">
                  <c:v>1.35</c:v>
                </c:pt>
                <c:pt idx="2">
                  <c:v>1.180000000000001</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0.61000000000000054</c:v>
                </c:pt>
                <c:pt idx="1">
                  <c:v>0.82000000000000051</c:v>
                </c:pt>
                <c:pt idx="2">
                  <c:v>0.46</c:v>
                </c:pt>
                <c:pt idx="3">
                  <c:v>0.47000000000000008</c:v>
                </c:pt>
                <c:pt idx="4">
                  <c:v>0.47000000000000008</c:v>
                </c:pt>
              </c:numCache>
            </c:numRef>
          </c:val>
        </c:ser>
        <c:shape val="cylinder"/>
        <c:axId val="436187904"/>
        <c:axId val="436189440"/>
        <c:axId val="0"/>
      </c:bar3DChart>
      <c:catAx>
        <c:axId val="436187904"/>
        <c:scaling>
          <c:orientation val="minMax"/>
        </c:scaling>
        <c:axPos val="b"/>
        <c:tickLblPos val="nextTo"/>
        <c:crossAx val="436189440"/>
        <c:crosses val="autoZero"/>
        <c:auto val="1"/>
        <c:lblAlgn val="ctr"/>
        <c:lblOffset val="100"/>
      </c:catAx>
      <c:valAx>
        <c:axId val="436189440"/>
        <c:scaling>
          <c:orientation val="minMax"/>
        </c:scaling>
        <c:axPos val="l"/>
        <c:majorGridlines/>
        <c:numFmt formatCode="General" sourceLinked="1"/>
        <c:tickLblPos val="nextTo"/>
        <c:crossAx val="436187904"/>
        <c:crosses val="autoZero"/>
        <c:crossBetween val="between"/>
      </c:valAx>
    </c:plotArea>
    <c:legend>
      <c:legendPos val="r"/>
      <c:layout/>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E83D6-F2FA-494C-94E4-E3DDDA4F93D9}" type="datetimeFigureOut">
              <a:rPr lang="es-AR" smtClean="0"/>
              <a:pPr/>
              <a:t>19/08/2010</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4F1A4-9E02-42A3-A48D-511FB3467974}" type="slidenum">
              <a:rPr lang="es-AR" smtClean="0"/>
              <a:pPr/>
              <a:t>‹#›</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Ejemplo de tareas que abarca el aprendizaje de maquina pueden ser</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descubrir que tratamientos se adaptaran mejor a futuros pacientes a partir del archivo de historias clínicas de un hospital;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a:t>
            </a:r>
            <a:r>
              <a:rPr lang="es-AR" sz="1200" kern="1200" dirty="0" smtClean="0">
                <a:solidFill>
                  <a:schemeClr val="tx1"/>
                </a:solidFill>
                <a:latin typeface="+mn-lt"/>
                <a:ea typeface="+mn-ea"/>
                <a:cs typeface="+mn-cs"/>
              </a:rPr>
              <a:t>es la rama del aprendizaje de maquina dedicado </a:t>
            </a:r>
            <a:r>
              <a:rPr lang="es-AR" sz="1200" kern="1200" dirty="0" smtClean="0">
                <a:solidFill>
                  <a:schemeClr val="tx1"/>
                </a:solidFill>
                <a:latin typeface="+mn-lt"/>
                <a:ea typeface="+mn-ea"/>
                <a:cs typeface="+mn-cs"/>
              </a:rPr>
              <a:t>al desarrollo de algoritmos que aprenden a partir de ejemplos</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a:t>
            </a:r>
            <a:r>
              <a:rPr lang="es-AR" sz="1200" kern="1200" dirty="0" smtClean="0">
                <a:solidFill>
                  <a:schemeClr val="tx1"/>
                </a:solidFill>
                <a:latin typeface="+mn-lt"/>
                <a:ea typeface="+mn-ea"/>
                <a:cs typeface="+mn-cs"/>
              </a:rPr>
              <a:t>ejemplo está representado por una instancia y una clase a la que esa instancia pertenece</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instancia representa un conjunto de observaciones sobre un hecho determinado</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clase representa la clasificación que se le da al </a:t>
            </a:r>
            <a:r>
              <a:rPr lang="es-AR" sz="1200" kern="1200" dirty="0" smtClean="0">
                <a:solidFill>
                  <a:schemeClr val="tx1"/>
                </a:solidFill>
                <a:latin typeface="+mn-lt"/>
                <a:ea typeface="+mn-ea"/>
                <a:cs typeface="+mn-cs"/>
              </a:rPr>
              <a:t>hecho. Lo que queremos</a:t>
            </a:r>
            <a:r>
              <a:rPr lang="es-AR" sz="1200" kern="1200" baseline="0" dirty="0" smtClean="0">
                <a:solidFill>
                  <a:schemeClr val="tx1"/>
                </a:solidFill>
                <a:latin typeface="+mn-lt"/>
                <a:ea typeface="+mn-ea"/>
                <a:cs typeface="+mn-cs"/>
              </a:rPr>
              <a:t> aprender.</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Cuando la salida de la función aprendida es un valor continuo la tarea de aprendizaje se denomina regresión.</a:t>
            </a:r>
            <a:endParaRPr lang="es-AR"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 partir de un conjunto de ejemplos y un algoritmo de aprendizaje supervisado podemos entrenar un clasificador para que el mismo pueda predecir cuál será la clase de una instancia que desconocemos.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ciclico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Comienza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preparacion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 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prouesta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consistio</a:t>
            </a:r>
            <a:r>
              <a:rPr lang="es-ES_tradnl" sz="1200" kern="1200" baseline="0" dirty="0" smtClean="0">
                <a:solidFill>
                  <a:schemeClr val="tx1"/>
                </a:solidFill>
                <a:latin typeface="+mn-lt"/>
                <a:ea typeface="+mn-ea"/>
                <a:cs typeface="+mn-cs"/>
              </a:rPr>
              <a:t> en la </a:t>
            </a:r>
            <a:r>
              <a:rPr lang="es-ES_tradnl" sz="1200" kern="1200" baseline="0" dirty="0" err="1" smtClean="0">
                <a:solidFill>
                  <a:schemeClr val="tx1"/>
                </a:solidFill>
                <a:latin typeface="+mn-lt"/>
                <a:ea typeface="+mn-ea"/>
                <a:cs typeface="+mn-cs"/>
              </a:rPr>
              <a:t>utilizacion</a:t>
            </a:r>
            <a:r>
              <a:rPr lang="es-ES_tradnl" sz="1200" kern="1200" baseline="0" dirty="0" smtClean="0">
                <a:solidFill>
                  <a:schemeClr val="tx1"/>
                </a:solidFill>
                <a:latin typeface="+mn-lt"/>
                <a:ea typeface="+mn-ea"/>
                <a:cs typeface="+mn-cs"/>
              </a:rPr>
              <a:t> 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dirty="0" smtClean="0"/>
              <a:t> el </a:t>
            </a:r>
            <a:r>
              <a:rPr lang="en-US" dirty="0" err="1" smtClean="0"/>
              <a:t>Clasificador</a:t>
            </a:r>
            <a:r>
              <a:rPr lang="en-US" dirty="0" smtClean="0"/>
              <a:t> </a:t>
            </a:r>
            <a:r>
              <a:rPr lang="en-US" dirty="0" err="1" smtClean="0"/>
              <a:t>para</a:t>
            </a:r>
            <a:r>
              <a:rPr lang="en-US" dirty="0" smtClean="0"/>
              <a:t> la playa </a:t>
            </a:r>
            <a:r>
              <a:rPr lang="en-US" dirty="0" err="1" smtClean="0"/>
              <a:t>deseada</a:t>
            </a:r>
            <a:r>
              <a:rPr lang="en-US" dirty="0" smtClean="0"/>
              <a:t>,</a:t>
            </a:r>
            <a:r>
              <a:rPr lang="en-US" baseline="0" dirty="0" smtClean="0"/>
              <a:t> </a:t>
            </a:r>
            <a:r>
              <a:rPr lang="en-US" baseline="0" dirty="0" err="1" smtClean="0"/>
              <a:t>este</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a:t>
            </a:r>
            <a:r>
              <a:rPr lang="en-US" baseline="0" dirty="0" err="1" smtClean="0"/>
              <a:t>nuevos</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asi</a:t>
            </a:r>
            <a:r>
              <a:rPr lang="en-US" baseline="0" dirty="0" smtClean="0"/>
              <a:t> </a:t>
            </a:r>
            <a:r>
              <a:rPr lang="en-US" baseline="0" dirty="0" err="1" smtClean="0"/>
              <a:t>brindarnos</a:t>
            </a:r>
            <a:r>
              <a:rPr lang="en-US" baseline="0" dirty="0" smtClean="0"/>
              <a:t> un </a:t>
            </a:r>
            <a:r>
              <a:rPr lang="en-US" baseline="0" dirty="0" err="1" smtClean="0"/>
              <a:t>pronostico</a:t>
            </a:r>
            <a:r>
              <a:rPr lang="en-US" baseline="0" dirty="0" smtClean="0"/>
              <a:t> </a:t>
            </a:r>
            <a:r>
              <a:rPr lang="en-US" baseline="0" dirty="0" err="1" smtClean="0"/>
              <a:t>preciso</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23</a:t>
            </a:fld>
            <a:endParaRPr lang="es-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t>
            </a:r>
            <a:r>
              <a:rPr lang="es-AR" sz="1200" kern="1200" dirty="0" smtClean="0">
                <a:solidFill>
                  <a:schemeClr val="tx1"/>
                </a:solidFill>
                <a:latin typeface="+mn-lt"/>
                <a:ea typeface="+mn-ea"/>
                <a:cs typeface="+mn-cs"/>
              </a:rPr>
              <a:t>armaron </a:t>
            </a:r>
            <a:r>
              <a:rPr lang="es-AR" sz="1200" kern="1200" dirty="0" smtClean="0">
                <a:solidFill>
                  <a:schemeClr val="tx1"/>
                </a:solidFill>
                <a:latin typeface="+mn-lt"/>
                <a:ea typeface="+mn-ea"/>
                <a:cs typeface="+mn-cs"/>
              </a:rPr>
              <a:t>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a:t>
            </a:r>
            <a:r>
              <a:rPr lang="es-AR" sz="1200" kern="1200" dirty="0" smtClean="0">
                <a:solidFill>
                  <a:schemeClr val="tx1"/>
                </a:solidFill>
                <a:latin typeface="+mn-lt"/>
                <a:ea typeface="+mn-ea"/>
                <a:cs typeface="+mn-cs"/>
              </a:rPr>
              <a:t>instancias diferentes. Las mismas varían en la cantidad de atributos de utilizados, siendo el atributo de clase siempre el mismo</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
            </a:r>
            <a:r>
              <a:rPr lang="es-AR" sz="1200" kern="1200" dirty="0" smtClean="0">
                <a:solidFill>
                  <a:schemeClr val="tx1"/>
                </a:solidFill>
                <a:latin typeface="+mn-lt"/>
                <a:ea typeface="+mn-ea"/>
                <a:cs typeface="+mn-cs"/>
              </a:rPr>
              <a:t>atributos de instancia pertenecen a los datos de alta mar provistos por el modelo WAVEWATCH III. </a:t>
            </a:r>
            <a:endParaRPr lang="es-AR"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atributo de clase corresponde a la observación visual de la altura de la ola al momento de romper cerca de la playa</a:t>
            </a:r>
            <a:r>
              <a:rPr lang="es-AR"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a:t>
            </a:r>
            <a:r>
              <a:rPr lang="es-ES" sz="1200" b="1" i="1" kern="1200" dirty="0" smtClean="0">
                <a:solidFill>
                  <a:schemeClr val="tx1"/>
                </a:solidFill>
                <a:latin typeface="+mn-lt"/>
                <a:ea typeface="+mn-ea"/>
                <a:cs typeface="+mn-cs"/>
              </a:rPr>
              <a:t>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t>
            </a:r>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r>
              <a:rPr lang="es-AR" sz="1200" i="1"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30</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37</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39</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41</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endParaRPr lang="en-US" baseline="0" dirty="0" smtClean="0"/>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endParaRPr lang="en-US" baseline="0" dirty="0" smtClean="0"/>
          </a:p>
          <a:p>
            <a:endParaRPr lang="en-US" baseline="0" dirty="0" smtClean="0"/>
          </a:p>
          <a:p>
            <a:pPr>
              <a:buFont typeface="Arial" charset="0"/>
              <a:buChar char="•"/>
            </a:pPr>
            <a:r>
              <a:rPr lang="en-US" baseline="0" dirty="0" err="1" smtClean="0"/>
              <a:t>Periodo</a:t>
            </a:r>
            <a:r>
              <a:rPr lang="en-US" baseline="0" dirty="0" smtClean="0"/>
              <a:t> </a:t>
            </a:r>
            <a:r>
              <a:rPr lang="en-US" baseline="0" dirty="0" smtClean="0"/>
              <a:t>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54</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problema que el mismo presenta es que sus pronósticos no contemplan la geografía de lecho marino en las cercanías de la costa. De 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19" name="Footer Placeholder 18"/>
          <p:cNvSpPr>
            <a:spLocks noGrp="1"/>
          </p:cNvSpPr>
          <p:nvPr>
            <p:ph type="ftr" sz="quarter" idx="11"/>
          </p:nvPr>
        </p:nvSpPr>
        <p:spPr/>
        <p:txBody>
          <a:bodyPr/>
          <a:lstStyle/>
          <a:p>
            <a:endParaRPr lang="es-AR"/>
          </a:p>
        </p:txBody>
      </p:sp>
      <p:sp>
        <p:nvSpPr>
          <p:cNvPr id="27" name="Slide Number Placeholder 26"/>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a:xfrm>
            <a:off x="8077200" y="6356350"/>
            <a:ext cx="609600" cy="365125"/>
          </a:xfrm>
        </p:spPr>
        <p:txBody>
          <a:bodyPr/>
          <a:lstStyle/>
          <a:p>
            <a:fld id="{D19280F0-3E0F-4CCA-BDFB-00F856E1CA16}" type="slidenum">
              <a:rPr lang="es-AR" smtClean="0"/>
              <a:pPr/>
              <a:t>‹#›</a:t>
            </a:fld>
            <a:endParaRPr lang="es-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41DEE1-7CBC-4AC5-8CB0-36222882615A}" type="datetimeFigureOut">
              <a:rPr lang="es-AR" smtClean="0"/>
              <a:pPr/>
              <a:t>19/08/2010</a:t>
            </a:fld>
            <a:endParaRPr lang="es-A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9280F0-3E0F-4CCA-BDFB-00F856E1CA16}" type="slidenum">
              <a:rPr lang="es-AR" smtClean="0"/>
              <a:pPr/>
              <a:t>‹#›</a:t>
            </a:fld>
            <a:endParaRPr lang="es-A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Microsoft_Office_Excel_Worksheet1.xlsx"/></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lnSpcReduction="10000"/>
          </a:bodyPr>
          <a:lstStyle/>
          <a:p>
            <a:r>
              <a:rPr lang="en-US" dirty="0" smtClean="0"/>
              <a:t>“</a:t>
            </a:r>
            <a:r>
              <a:rPr lang="es-ES_tradnl" dirty="0" smtClean="0"/>
              <a:t>Un enfoque para predicción del oleaje basado en análisis de regresión con técnicas de aprendizaje supervisado</a:t>
            </a:r>
            <a:endParaRPr lang="es-AR" dirty="0" smtClean="0"/>
          </a:p>
          <a:p>
            <a:r>
              <a:rPr lang="en-US" dirty="0" smtClean="0"/>
              <a:t>”</a:t>
            </a:r>
            <a:endParaRPr lang="es-AR" dirty="0"/>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r>
              <a:rPr lang="en-US" dirty="0" smtClean="0"/>
              <a:t>(2)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6221960" cy="523220"/>
          </a:xfrm>
          <a:prstGeom prst="rect">
            <a:avLst/>
          </a:prstGeom>
          <a:noFill/>
        </p:spPr>
        <p:txBody>
          <a:bodyPr wrap="none" rtlCol="0">
            <a:spAutoFit/>
          </a:bodyPr>
          <a:lstStyle/>
          <a:p>
            <a:r>
              <a:rPr lang="en-US" sz="2800" dirty="0" err="1" smtClean="0"/>
              <a:t>Modelos</a:t>
            </a:r>
            <a:r>
              <a:rPr lang="en-US" sz="2800" dirty="0" smtClean="0"/>
              <a:t> de </a:t>
            </a:r>
            <a:r>
              <a:rPr lang="en-US" sz="2800" dirty="0" err="1" smtClean="0"/>
              <a:t>prediccion</a:t>
            </a:r>
            <a:r>
              <a:rPr lang="en-US" sz="2800" dirty="0" smtClean="0"/>
              <a:t> </a:t>
            </a:r>
            <a:r>
              <a:rPr lang="en-US" sz="2800" dirty="0" err="1" smtClean="0"/>
              <a:t>cerca</a:t>
            </a:r>
            <a:r>
              <a:rPr lang="en-US" sz="2800" dirty="0" smtClean="0"/>
              <a:t> de la </a:t>
            </a:r>
            <a:r>
              <a:rPr lang="en-US" sz="2800" dirty="0" err="1" smtClean="0"/>
              <a:t>costa</a:t>
            </a:r>
            <a:endParaRPr lang="es-AR" sz="2800" dirty="0"/>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554545"/>
          </a:xfrm>
          <a:prstGeom prst="rect">
            <a:avLst/>
          </a:prstGeom>
          <a:noFill/>
        </p:spPr>
        <p:txBody>
          <a:bodyPr wrap="square" rtlCol="0">
            <a:spAutoFit/>
          </a:bodyPr>
          <a:lstStyle/>
          <a:p>
            <a:pPr>
              <a:buFont typeface="Arial" pitchFamily="34" charset="0"/>
              <a:buChar char="•"/>
            </a:pPr>
            <a:r>
              <a:rPr lang="en-US" sz="2000" dirty="0" err="1" smtClean="0"/>
              <a:t>Refinan</a:t>
            </a:r>
            <a:r>
              <a:rPr lang="en-US" sz="2000" dirty="0" smtClean="0"/>
              <a:t> </a:t>
            </a:r>
            <a:r>
              <a:rPr lang="en-US" sz="2000" dirty="0" err="1" smtClean="0"/>
              <a:t>las</a:t>
            </a:r>
            <a:r>
              <a:rPr lang="en-US" sz="2000" dirty="0" smtClean="0"/>
              <a:t> </a:t>
            </a:r>
            <a:r>
              <a:rPr lang="en-US" sz="2000" dirty="0" err="1" smtClean="0"/>
              <a:t>predicciones</a:t>
            </a:r>
            <a:r>
              <a:rPr lang="en-US" sz="2000" dirty="0" smtClean="0"/>
              <a:t> del </a:t>
            </a:r>
            <a:r>
              <a:rPr lang="en-US" sz="2000" dirty="0" err="1" smtClean="0"/>
              <a:t>modelo</a:t>
            </a:r>
            <a:r>
              <a:rPr lang="en-US" sz="2000" dirty="0" smtClean="0"/>
              <a:t> </a:t>
            </a:r>
            <a:r>
              <a:rPr lang="en-US" sz="2000" dirty="0" err="1" smtClean="0"/>
              <a:t>WaveWatch</a:t>
            </a:r>
            <a:endParaRPr lang="en-US" sz="2000" dirty="0" smtClean="0"/>
          </a:p>
          <a:p>
            <a:pPr>
              <a:buFont typeface="Arial" pitchFamily="34" charset="0"/>
              <a:buChar char="•"/>
            </a:pPr>
            <a:endParaRPr lang="en-US" sz="2000" dirty="0" smtClean="0"/>
          </a:p>
          <a:p>
            <a:pPr>
              <a:buFont typeface="Arial" pitchFamily="34" charset="0"/>
              <a:buChar char="•"/>
            </a:pPr>
            <a:r>
              <a:rPr lang="en-US" sz="2000" dirty="0" err="1" smtClean="0"/>
              <a:t>Costosos</a:t>
            </a:r>
            <a:r>
              <a:rPr lang="en-US" sz="2000" dirty="0" smtClean="0"/>
              <a:t> de </a:t>
            </a:r>
            <a:r>
              <a:rPr lang="en-US" sz="2000" dirty="0" err="1" smtClean="0"/>
              <a:t>Implementar</a:t>
            </a:r>
            <a:r>
              <a:rPr lang="en-US" sz="2000" dirty="0" smtClean="0"/>
              <a:t>:</a:t>
            </a:r>
          </a:p>
          <a:p>
            <a:pPr>
              <a:buFont typeface="Arial" pitchFamily="34" charset="0"/>
              <a:buChar char="•"/>
            </a:pPr>
            <a:endParaRPr lang="en-US" sz="2000" dirty="0" smtClean="0"/>
          </a:p>
          <a:p>
            <a:pPr lvl="3">
              <a:buFont typeface="Arial" pitchFamily="34" charset="0"/>
              <a:buChar char="•"/>
            </a:pPr>
            <a:r>
              <a:rPr lang="en-US" sz="2000" dirty="0" err="1" smtClean="0"/>
              <a:t>Datos</a:t>
            </a:r>
            <a:r>
              <a:rPr lang="en-US" sz="2000" dirty="0" smtClean="0"/>
              <a:t> de </a:t>
            </a:r>
            <a:r>
              <a:rPr lang="en-US" sz="2000" dirty="0" err="1" smtClean="0"/>
              <a:t>batimetria</a:t>
            </a:r>
            <a:endParaRPr lang="en-US" sz="2000" dirty="0" smtClean="0"/>
          </a:p>
          <a:p>
            <a:pPr lvl="3">
              <a:buFont typeface="Arial" pitchFamily="34" charset="0"/>
              <a:buChar char="•"/>
            </a:pPr>
            <a:endParaRPr lang="en-US" sz="2000" dirty="0" smtClean="0"/>
          </a:p>
          <a:p>
            <a:pPr lvl="3">
              <a:buFont typeface="Arial" pitchFamily="34" charset="0"/>
              <a:buChar char="•"/>
            </a:pPr>
            <a:r>
              <a:rPr lang="en-US" sz="2000" dirty="0" err="1" smtClean="0"/>
              <a:t>Parametrizacion</a:t>
            </a:r>
            <a:r>
              <a:rPr lang="en-US" sz="2000" dirty="0" smtClean="0"/>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solidFill>
                  <a:schemeClr val="accent2">
                    <a:lumMod val="75000"/>
                  </a:schemeClr>
                </a:solidFill>
              </a:rPr>
              <a:t>Aprendizaje</a:t>
            </a:r>
            <a:r>
              <a:rPr lang="en-US" dirty="0" smtClean="0">
                <a:solidFill>
                  <a:schemeClr val="accent2">
                    <a:lumMod val="75000"/>
                  </a:schemeClr>
                </a:solidFill>
              </a:rPr>
              <a:t> de </a:t>
            </a:r>
            <a:r>
              <a:rPr lang="en-US" dirty="0" err="1" smtClean="0">
                <a:solidFill>
                  <a:schemeClr val="accent2">
                    <a:lumMod val="75000"/>
                  </a:schemeClr>
                </a:solidFill>
              </a:rPr>
              <a:t>máquina</a:t>
            </a:r>
            <a:endParaRPr lang="en-US" dirty="0" smtClean="0">
              <a:solidFill>
                <a:schemeClr val="accent2">
                  <a:lumMod val="75000"/>
                </a:schemeClr>
              </a:solidFill>
            </a:endParaRPr>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t>“ El </a:t>
            </a:r>
            <a:r>
              <a:rPr lang="en-US" sz="2800" dirty="0" err="1" smtClean="0"/>
              <a:t>estudio</a:t>
            </a:r>
            <a:r>
              <a:rPr lang="en-US" sz="2800" dirty="0" smtClean="0"/>
              <a:t> de </a:t>
            </a:r>
            <a:r>
              <a:rPr lang="en-US" sz="2800" dirty="0" err="1" smtClean="0"/>
              <a:t>algoritmos</a:t>
            </a:r>
            <a:r>
              <a:rPr lang="en-US" sz="2800" dirty="0" smtClean="0"/>
              <a:t>  </a:t>
            </a:r>
            <a:r>
              <a:rPr lang="en-US" sz="2800" dirty="0" err="1" smtClean="0"/>
              <a:t>computacionales</a:t>
            </a:r>
            <a:r>
              <a:rPr lang="en-US" sz="2800" dirty="0" smtClean="0"/>
              <a:t> </a:t>
            </a:r>
            <a:r>
              <a:rPr lang="en-US" sz="2800" dirty="0" err="1" smtClean="0"/>
              <a:t>que</a:t>
            </a:r>
            <a:r>
              <a:rPr lang="en-US" sz="2800" dirty="0" smtClean="0"/>
              <a:t> </a:t>
            </a:r>
            <a:r>
              <a:rPr lang="en-US" sz="2800" dirty="0" err="1" smtClean="0"/>
              <a:t>mejoran</a:t>
            </a:r>
            <a:r>
              <a:rPr lang="en-US" sz="2800" dirty="0" smtClean="0"/>
              <a:t> </a:t>
            </a:r>
            <a:r>
              <a:rPr lang="en-US" sz="2800" dirty="0" err="1" smtClean="0"/>
              <a:t>automaticamente</a:t>
            </a:r>
            <a:r>
              <a:rPr lang="en-US" sz="2800" dirty="0" smtClean="0"/>
              <a:t> a </a:t>
            </a:r>
            <a:r>
              <a:rPr lang="en-US" sz="2800" dirty="0" err="1" smtClean="0"/>
              <a:t>partir</a:t>
            </a:r>
            <a:r>
              <a:rPr lang="en-US" sz="2800" dirty="0" smtClean="0"/>
              <a:t> de la </a:t>
            </a:r>
            <a:r>
              <a:rPr lang="en-US" sz="2800" dirty="0" err="1" smtClean="0"/>
              <a:t>experiencia</a:t>
            </a:r>
            <a:r>
              <a:rPr lang="en-US" sz="2800" dirty="0" smtClean="0"/>
              <a:t> ” – </a:t>
            </a:r>
            <a:r>
              <a:rPr lang="en-US" sz="2800" dirty="0" err="1" smtClean="0"/>
              <a:t>T.Mitchell</a:t>
            </a:r>
            <a:endParaRPr lang="en-US" sz="2800" dirty="0" smtClean="0"/>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Aprendizaje</a:t>
            </a:r>
            <a:r>
              <a:rPr lang="en-US" sz="3200" dirty="0" smtClean="0"/>
              <a:t> </a:t>
            </a:r>
            <a:r>
              <a:rPr lang="en-US" sz="3200" dirty="0" err="1" smtClean="0"/>
              <a:t>Supervisado</a:t>
            </a:r>
            <a:endParaRPr lang="es-AR" sz="3200" dirty="0"/>
          </a:p>
        </p:txBody>
      </p:sp>
      <p:sp>
        <p:nvSpPr>
          <p:cNvPr id="8" name="TextBox 7"/>
          <p:cNvSpPr txBox="1"/>
          <p:nvPr/>
        </p:nvSpPr>
        <p:spPr>
          <a:xfrm>
            <a:off x="571472" y="2928934"/>
            <a:ext cx="2939907" cy="369332"/>
          </a:xfrm>
          <a:prstGeom prst="rect">
            <a:avLst/>
          </a:prstGeom>
          <a:noFill/>
        </p:spPr>
        <p:txBody>
          <a:bodyPr wrap="none" rtlCol="0">
            <a:spAutoFit/>
          </a:bodyPr>
          <a:lstStyle/>
          <a:p>
            <a:r>
              <a:rPr lang="en-US" dirty="0" err="1" smtClean="0"/>
              <a:t>Conjunto</a:t>
            </a:r>
            <a:r>
              <a:rPr lang="en-US" dirty="0" smtClean="0"/>
              <a:t> de </a:t>
            </a:r>
            <a:r>
              <a:rPr lang="en-US" dirty="0" err="1" smtClean="0"/>
              <a:t>entrenamiento</a:t>
            </a:r>
            <a:endParaRPr lang="es-AR" dirty="0"/>
          </a:p>
        </p:txBody>
      </p:sp>
      <p:graphicFrame>
        <p:nvGraphicFramePr>
          <p:cNvPr id="9" name="Table 8"/>
          <p:cNvGraphicFramePr>
            <a:graphicFrameLocks noGrp="1"/>
          </p:cNvGraphicFramePr>
          <p:nvPr/>
        </p:nvGraphicFramePr>
        <p:xfrm>
          <a:off x="1500166" y="3786190"/>
          <a:ext cx="6609589" cy="1483360"/>
        </p:xfrm>
        <a:graphic>
          <a:graphicData uri="http://schemas.openxmlformats.org/drawingml/2006/table">
            <a:tbl>
              <a:tblPr firstRow="1" bandRow="1">
                <a:tableStyleId>{5C22544A-7EE6-4342-B048-85BDC9FD1C3A}</a:tableStyleId>
              </a:tblPr>
              <a:tblGrid>
                <a:gridCol w="1219200"/>
                <a:gridCol w="1489139"/>
                <a:gridCol w="1462850"/>
                <a:gridCol w="1219200"/>
                <a:gridCol w="1219200"/>
              </a:tblGrid>
              <a:tr h="370840">
                <a:tc>
                  <a:txBody>
                    <a:bodyPr/>
                    <a:lstStyle/>
                    <a:p>
                      <a:r>
                        <a:rPr lang="en-US" dirty="0" err="1" smtClean="0"/>
                        <a:t>Cielo</a:t>
                      </a:r>
                      <a:endParaRPr lang="es-AR" dirty="0"/>
                    </a:p>
                  </a:txBody>
                  <a:tcPr/>
                </a:tc>
                <a:tc>
                  <a:txBody>
                    <a:bodyPr/>
                    <a:lstStyle/>
                    <a:p>
                      <a:r>
                        <a:rPr lang="en-US" dirty="0" err="1" smtClean="0"/>
                        <a:t>Viento</a:t>
                      </a:r>
                      <a:r>
                        <a:rPr lang="en-US" dirty="0" smtClean="0"/>
                        <a:t>(Dir)</a:t>
                      </a:r>
                      <a:endParaRPr lang="es-AR" dirty="0"/>
                    </a:p>
                  </a:txBody>
                  <a:tcPr/>
                </a:tc>
                <a:tc>
                  <a:txBody>
                    <a:bodyPr/>
                    <a:lstStyle/>
                    <a:p>
                      <a:r>
                        <a:rPr lang="en-US" dirty="0" err="1" smtClean="0"/>
                        <a:t>Viento</a:t>
                      </a:r>
                      <a:r>
                        <a:rPr lang="en-US" dirty="0" smtClean="0"/>
                        <a:t>(</a:t>
                      </a:r>
                      <a:r>
                        <a:rPr lang="en-US" dirty="0" err="1" smtClean="0"/>
                        <a:t>Vel</a:t>
                      </a:r>
                      <a:r>
                        <a:rPr lang="en-US" dirty="0" smtClean="0"/>
                        <a:t>)</a:t>
                      </a:r>
                      <a:endParaRPr lang="es-AR" dirty="0"/>
                    </a:p>
                  </a:txBody>
                  <a:tcPr/>
                </a:tc>
                <a:tc>
                  <a:txBody>
                    <a:bodyPr/>
                    <a:lstStyle/>
                    <a:p>
                      <a:r>
                        <a:rPr lang="en-US" dirty="0" err="1" smtClean="0"/>
                        <a:t>Lluvia</a:t>
                      </a:r>
                      <a:endParaRPr lang="es-AR" dirty="0"/>
                    </a:p>
                  </a:txBody>
                  <a:tcPr/>
                </a:tc>
                <a:tc>
                  <a:txBody>
                    <a:bodyPr/>
                    <a:lstStyle/>
                    <a:p>
                      <a:r>
                        <a:rPr lang="en-US" dirty="0" err="1" smtClean="0"/>
                        <a:t>Jugar</a:t>
                      </a:r>
                      <a:endParaRPr lang="es-AR" dirty="0"/>
                    </a:p>
                  </a:txBody>
                  <a:tcPr>
                    <a:solidFill>
                      <a:srgbClr val="E6AF00"/>
                    </a:solidFill>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8 </a:t>
                      </a:r>
                      <a:endParaRPr lang="es-AR" dirty="0"/>
                    </a:p>
                  </a:txBody>
                  <a:tcPr/>
                </a:tc>
                <a:tc>
                  <a:txBody>
                    <a:bodyPr/>
                    <a:lstStyle/>
                    <a:p>
                      <a:r>
                        <a:rPr lang="en-US" dirty="0" smtClean="0"/>
                        <a:t>NO</a:t>
                      </a:r>
                      <a:endParaRPr lang="es-AR" dirty="0"/>
                    </a:p>
                  </a:txBody>
                  <a:tcPr/>
                </a:tc>
                <a:tc>
                  <a:txBody>
                    <a:bodyPr/>
                    <a:lstStyle/>
                    <a:p>
                      <a:r>
                        <a:rPr lang="en-US" dirty="0" smtClean="0"/>
                        <a:t>Si</a:t>
                      </a:r>
                      <a:endParaRPr lang="es-AR" dirty="0"/>
                    </a:p>
                  </a:txBody>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25</a:t>
                      </a:r>
                      <a:endParaRPr lang="es-AR" dirty="0"/>
                    </a:p>
                  </a:txBody>
                  <a:tcPr/>
                </a:tc>
                <a:tc>
                  <a:txBody>
                    <a:bodyPr/>
                    <a:lstStyle/>
                    <a:p>
                      <a:r>
                        <a:rPr lang="en-US" dirty="0" err="1" smtClean="0"/>
                        <a:t>Intensa</a:t>
                      </a:r>
                      <a:endParaRPr lang="es-AR" dirty="0"/>
                    </a:p>
                  </a:txBody>
                  <a:tcPr/>
                </a:tc>
                <a:tc>
                  <a:txBody>
                    <a:bodyPr/>
                    <a:lstStyle/>
                    <a:p>
                      <a:r>
                        <a:rPr lang="en-US" dirty="0" smtClean="0"/>
                        <a:t>No</a:t>
                      </a:r>
                      <a:endParaRPr lang="es-AR" dirty="0"/>
                    </a:p>
                  </a:txBody>
                  <a:tcPr/>
                </a:tc>
              </a:tr>
              <a:tr h="370840">
                <a:tc>
                  <a:txBody>
                    <a:bodyPr/>
                    <a:lstStyle/>
                    <a:p>
                      <a:r>
                        <a:rPr lang="en-US" dirty="0" err="1" smtClean="0"/>
                        <a:t>Despejado</a:t>
                      </a:r>
                      <a:endParaRPr lang="es-AR" dirty="0"/>
                    </a:p>
                  </a:txBody>
                  <a:tcPr/>
                </a:tc>
                <a:tc>
                  <a:txBody>
                    <a:bodyPr/>
                    <a:lstStyle/>
                    <a:p>
                      <a:r>
                        <a:rPr lang="en-US" dirty="0" smtClean="0"/>
                        <a:t>Surf</a:t>
                      </a:r>
                      <a:endParaRPr lang="es-AR" dirty="0"/>
                    </a:p>
                  </a:txBody>
                  <a:tcPr/>
                </a:tc>
                <a:tc>
                  <a:txBody>
                    <a:bodyPr/>
                    <a:lstStyle/>
                    <a:p>
                      <a:r>
                        <a:rPr lang="en-US" dirty="0" smtClean="0"/>
                        <a:t>50</a:t>
                      </a:r>
                      <a:endParaRPr lang="es-AR" dirty="0"/>
                    </a:p>
                  </a:txBody>
                  <a:tcPr/>
                </a:tc>
                <a:tc>
                  <a:txBody>
                    <a:bodyPr/>
                    <a:lstStyle/>
                    <a:p>
                      <a:r>
                        <a:rPr lang="en-US" dirty="0" smtClean="0"/>
                        <a:t>NO</a:t>
                      </a:r>
                      <a:endParaRPr lang="es-AR" dirty="0"/>
                    </a:p>
                  </a:txBody>
                  <a:tcPr/>
                </a:tc>
                <a:tc>
                  <a:txBody>
                    <a:bodyPr/>
                    <a:lstStyle/>
                    <a:p>
                      <a:r>
                        <a:rPr lang="en-US" dirty="0" smtClean="0"/>
                        <a:t>No</a:t>
                      </a:r>
                      <a:endParaRPr lang="es-AR" dirty="0"/>
                    </a:p>
                  </a:txBody>
                  <a:tcPr/>
                </a:tc>
              </a:tr>
            </a:tbl>
          </a:graphicData>
        </a:graphic>
      </p:graphicFrame>
    </p:spTree>
  </p:cSld>
  <p:clrMapOvr>
    <a:masterClrMapping/>
  </p:clrMapOvr>
  <p:transition advTm="51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Entrenamiento</a:t>
            </a:r>
            <a:endParaRPr lang="es-AR" sz="3200" dirty="0"/>
          </a:p>
        </p:txBody>
      </p:sp>
      <p:graphicFrame>
        <p:nvGraphicFramePr>
          <p:cNvPr id="9" name="Table 8"/>
          <p:cNvGraphicFramePr>
            <a:graphicFrameLocks noGrp="1"/>
          </p:cNvGraphicFramePr>
          <p:nvPr/>
        </p:nvGraphicFramePr>
        <p:xfrm>
          <a:off x="142844" y="3714752"/>
          <a:ext cx="2357455" cy="1500200"/>
        </p:xfrm>
        <a:graphic>
          <a:graphicData uri="http://schemas.openxmlformats.org/drawingml/2006/table">
            <a:tbl>
              <a:tblPr firstRow="1" bandRow="1">
                <a:tableStyleId>{5C22544A-7EE6-4342-B048-85BDC9FD1C3A}</a:tableStyleId>
              </a:tblPr>
              <a:tblGrid>
                <a:gridCol w="471491"/>
                <a:gridCol w="471491"/>
                <a:gridCol w="471491"/>
                <a:gridCol w="471491"/>
                <a:gridCol w="471491"/>
              </a:tblGrid>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a:p>
                  </a:txBody>
                  <a:tcPr/>
                </a:tc>
                <a:tc>
                  <a:txBody>
                    <a:bodyPr/>
                    <a:lstStyle/>
                    <a:p>
                      <a:endParaRPr lang="es-AR"/>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sp>
        <p:nvSpPr>
          <p:cNvPr id="10" name="Rectangle 9"/>
          <p:cNvSpPr/>
          <p:nvPr/>
        </p:nvSpPr>
        <p:spPr>
          <a:xfrm>
            <a:off x="3357554" y="3429000"/>
            <a:ext cx="2571768"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r>
              <a:rPr lang="en-US" dirty="0" smtClean="0"/>
              <a:t> de </a:t>
            </a:r>
            <a:r>
              <a:rPr lang="en-US" dirty="0" err="1" smtClean="0"/>
              <a:t>Maquina</a:t>
            </a:r>
            <a:endParaRPr lang="es-AR" dirty="0"/>
          </a:p>
        </p:txBody>
      </p:sp>
      <p:cxnSp>
        <p:nvCxnSpPr>
          <p:cNvPr id="13" name="Straight Arrow Connector 12"/>
          <p:cNvCxnSpPr/>
          <p:nvPr/>
        </p:nvCxnSpPr>
        <p:spPr>
          <a:xfrm>
            <a:off x="2643174" y="4429132"/>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15140" y="3429000"/>
            <a:ext cx="2285984"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6" name="Straight Arrow Connector 15"/>
          <p:cNvCxnSpPr/>
          <p:nvPr/>
        </p:nvCxnSpPr>
        <p:spPr>
          <a:xfrm>
            <a:off x="6000760" y="4572008"/>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Utilizacion</a:t>
            </a:r>
            <a:endParaRPr lang="es-AR" sz="3200" dirty="0"/>
          </a:p>
        </p:txBody>
      </p:sp>
      <p:graphicFrame>
        <p:nvGraphicFramePr>
          <p:cNvPr id="9" name="Table 8"/>
          <p:cNvGraphicFramePr>
            <a:graphicFrameLocks noGrp="1"/>
          </p:cNvGraphicFramePr>
          <p:nvPr/>
        </p:nvGraphicFramePr>
        <p:xfrm>
          <a:off x="214281" y="3714752"/>
          <a:ext cx="2357455" cy="1500200"/>
        </p:xfrm>
        <a:graphic>
          <a:graphicData uri="http://schemas.openxmlformats.org/drawingml/2006/table">
            <a:tbl>
              <a:tblPr firstRow="1" bandRow="1">
                <a:tableStyleId>{5C22544A-7EE6-4342-B048-85BDC9FD1C3A}</a:tableStyleId>
              </a:tblPr>
              <a:tblGrid>
                <a:gridCol w="471491"/>
                <a:gridCol w="471491"/>
                <a:gridCol w="471491"/>
                <a:gridCol w="471491"/>
                <a:gridCol w="471491"/>
              </a:tblGrid>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a:p>
                  </a:txBody>
                  <a:tcPr/>
                </a:tc>
                <a:tc>
                  <a:txBody>
                    <a:bodyPr/>
                    <a:lstStyle/>
                    <a:p>
                      <a:endParaRPr lang="es-AR"/>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2643174" y="4429132"/>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428992" y="3429000"/>
            <a:ext cx="2285984"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5929322"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929454" y="3357562"/>
            <a:ext cx="642942" cy="242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advTm="2059"/>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Evaluación</a:t>
            </a:r>
            <a:endParaRPr lang="es-AR" sz="3200" dirty="0"/>
          </a:p>
        </p:txBody>
      </p:sp>
      <p:graphicFrame>
        <p:nvGraphicFramePr>
          <p:cNvPr id="9" name="Table 8"/>
          <p:cNvGraphicFramePr>
            <a:graphicFrameLocks noGrp="1"/>
          </p:cNvGraphicFramePr>
          <p:nvPr/>
        </p:nvGraphicFramePr>
        <p:xfrm>
          <a:off x="214281" y="3714752"/>
          <a:ext cx="1214445" cy="1500200"/>
        </p:xfrm>
        <a:graphic>
          <a:graphicData uri="http://schemas.openxmlformats.org/drawingml/2006/table">
            <a:tbl>
              <a:tblPr firstRow="1" bandRow="1">
                <a:tableStyleId>{5C22544A-7EE6-4342-B048-85BDC9FD1C3A}</a:tableStyleId>
              </a:tblPr>
              <a:tblGrid>
                <a:gridCol w="242889"/>
                <a:gridCol w="242889"/>
                <a:gridCol w="242889"/>
                <a:gridCol w="242889"/>
                <a:gridCol w="242889"/>
              </a:tblGrid>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643042" y="4429132"/>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00298" y="3714752"/>
            <a:ext cx="1928826"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4714876"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715008" y="3357562"/>
            <a:ext cx="642942" cy="242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angle 11"/>
          <p:cNvSpPr/>
          <p:nvPr/>
        </p:nvSpPr>
        <p:spPr>
          <a:xfrm>
            <a:off x="6643702" y="3357562"/>
            <a:ext cx="642942" cy="242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advTm="117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3" name="Content Placeholder 2"/>
          <p:cNvSpPr>
            <a:spLocks noGrp="1"/>
          </p:cNvSpPr>
          <p:nvPr>
            <p:ph idx="1"/>
          </p:nvPr>
        </p:nvSpPr>
        <p:spPr/>
        <p:txBody>
          <a:bodyPr/>
          <a:lstStyle/>
          <a:p>
            <a:pPr>
              <a:buNone/>
            </a:pPr>
            <a:r>
              <a:rPr lang="en-US" dirty="0" err="1" smtClean="0"/>
              <a:t>Proceso</a:t>
            </a:r>
            <a:r>
              <a:rPr lang="en-US" dirty="0" smtClean="0"/>
              <a:t> de </a:t>
            </a:r>
            <a:r>
              <a:rPr lang="en-US" dirty="0" err="1" smtClean="0"/>
              <a:t>Aprendizaje</a:t>
            </a:r>
            <a:r>
              <a:rPr lang="en-US" dirty="0" smtClean="0"/>
              <a:t> de </a:t>
            </a:r>
            <a:r>
              <a:rPr lang="en-US" dirty="0" err="1" smtClean="0"/>
              <a:t>Máquina</a:t>
            </a:r>
            <a:endParaRPr lang="es-AR" dirty="0"/>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solidFill>
                  <a:schemeClr val="accent2">
                    <a:lumMod val="75000"/>
                  </a:schemeClr>
                </a:solidFill>
              </a:rPr>
              <a:t>Propuesta</a:t>
            </a:r>
            <a:endParaRPr lang="en-US" dirty="0" smtClean="0">
              <a:solidFill>
                <a:schemeClr val="accent2">
                  <a:lumMod val="75000"/>
                </a:schemeClr>
              </a:solidFill>
            </a:endParaRPr>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(1)</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a:t>
            </a:r>
            <a:r>
              <a:rPr lang="en-US" dirty="0" err="1" smtClean="0"/>
              <a:t>utilizando</a:t>
            </a:r>
            <a:r>
              <a:rPr lang="en-US" dirty="0" smtClean="0"/>
              <a:t> </a:t>
            </a:r>
            <a:r>
              <a:rPr lang="en-US" dirty="0" err="1" smtClean="0"/>
              <a:t>Aprendizaje</a:t>
            </a:r>
            <a:r>
              <a:rPr lang="en-US" dirty="0" smtClean="0"/>
              <a:t> de </a:t>
            </a:r>
            <a:r>
              <a:rPr lang="en-US" dirty="0" err="1" smtClean="0"/>
              <a:t>Maquina</a:t>
            </a:r>
            <a:r>
              <a:rPr lang="en-US" dirty="0" smtClean="0"/>
              <a:t>.</a:t>
            </a:r>
          </a:p>
          <a:p>
            <a:pPr>
              <a:buNone/>
            </a:pPr>
            <a:endParaRPr lang="en-US" dirty="0" smtClean="0"/>
          </a:p>
          <a:p>
            <a:pPr>
              <a:buNone/>
            </a:pPr>
            <a:r>
              <a:rPr lang="en-US" dirty="0" smtClean="0"/>
              <a:t>	</a:t>
            </a:r>
            <a:r>
              <a:rPr lang="en-US" dirty="0" err="1" smtClean="0"/>
              <a:t>Casos</a:t>
            </a:r>
            <a:r>
              <a:rPr lang="en-US" dirty="0" smtClean="0"/>
              <a:t> </a:t>
            </a:r>
            <a:r>
              <a:rPr lang="en-US" dirty="0" err="1" smtClean="0"/>
              <a:t>Pasados</a:t>
            </a:r>
            <a:endParaRPr lang="en-US" dirty="0" smtClean="0"/>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endParaRPr lang="en-US" dirty="0" smtClean="0"/>
          </a:p>
          <a:p>
            <a:pPr algn="ctr"/>
            <a:r>
              <a:rPr lang="en-US" dirty="0" smtClean="0"/>
              <a:t>De </a:t>
            </a:r>
          </a:p>
          <a:p>
            <a:pPr algn="ctr"/>
            <a:r>
              <a:rPr lang="en-US" dirty="0" err="1" smtClean="0"/>
              <a:t>Maquina</a:t>
            </a:r>
            <a:endParaRPr lang="es-AR" dirty="0"/>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angle 11"/>
          <p:cNvSpPr/>
          <p:nvPr/>
        </p:nvSpPr>
        <p:spPr>
          <a:xfrm>
            <a:off x="7215206" y="4071942"/>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43042"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Obs.Visual</a:t>
            </a:r>
            <a:endParaRPr lang="es-AR" dirty="0"/>
          </a:p>
        </p:txBody>
      </p:sp>
      <p:sp>
        <p:nvSpPr>
          <p:cNvPr id="25" name="Rectangle 24"/>
          <p:cNvSpPr/>
          <p:nvPr/>
        </p:nvSpPr>
        <p:spPr>
          <a:xfrm>
            <a:off x="1643042" y="5143512"/>
            <a:ext cx="1357322" cy="4286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6" name="Rectangle 25"/>
          <p:cNvSpPr/>
          <p:nvPr/>
        </p:nvSpPr>
        <p:spPr>
          <a:xfrm>
            <a:off x="1643042"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7" name="Rectangle 26"/>
          <p:cNvSpPr/>
          <p:nvPr/>
        </p:nvSpPr>
        <p:spPr>
          <a:xfrm>
            <a:off x="214282"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8" name="Rectangle 27"/>
          <p:cNvSpPr/>
          <p:nvPr/>
        </p:nvSpPr>
        <p:spPr>
          <a:xfrm>
            <a:off x="214282"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	</a:t>
            </a:r>
            <a:endParaRPr lang="es-AR" dirty="0"/>
          </a:p>
        </p:txBody>
      </p:sp>
      <p:sp>
        <p:nvSpPr>
          <p:cNvPr id="29" name="Rectangle 28"/>
          <p:cNvSpPr/>
          <p:nvPr/>
        </p:nvSpPr>
        <p:spPr>
          <a:xfrm>
            <a:off x="214282"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13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rPr>
              <a:t>Contexto</a:t>
            </a:r>
            <a:endParaRPr lang="en-US" dirty="0" smtClean="0">
              <a:solidFill>
                <a:schemeClr val="accent2">
                  <a:lumMod val="75000"/>
                </a:schemeClr>
              </a:solidFill>
            </a:endParaRPr>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(2)</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en la </a:t>
            </a:r>
            <a:r>
              <a:rPr lang="en-US" dirty="0" err="1" smtClean="0"/>
              <a:t>cercania</a:t>
            </a:r>
            <a:r>
              <a:rPr lang="en-US" dirty="0" smtClean="0"/>
              <a:t> de la </a:t>
            </a:r>
            <a:r>
              <a:rPr lang="en-US" dirty="0" err="1" smtClean="0"/>
              <a:t>costa</a:t>
            </a:r>
            <a:r>
              <a:rPr lang="en-US" dirty="0" smtClean="0"/>
              <a:t>.</a:t>
            </a:r>
          </a:p>
          <a:p>
            <a:pPr>
              <a:buNone/>
            </a:pPr>
            <a:endParaRPr lang="en-US" dirty="0" smtClean="0"/>
          </a:p>
          <a:p>
            <a:pPr>
              <a:buNone/>
            </a:pPr>
            <a:r>
              <a:rPr lang="en-US" dirty="0" smtClean="0"/>
              <a:t>	</a:t>
            </a:r>
            <a:r>
              <a:rPr lang="en-US" dirty="0" err="1" smtClean="0"/>
              <a:t>Caso</a:t>
            </a:r>
            <a:r>
              <a:rPr lang="en-US" dirty="0" smtClean="0"/>
              <a:t> Nuevo</a:t>
            </a:r>
          </a:p>
          <a:p>
            <a:endParaRPr lang="en-US" dirty="0" smtClean="0"/>
          </a:p>
          <a:p>
            <a:endParaRPr lang="es-AR" dirty="0"/>
          </a:p>
        </p:txBody>
      </p:sp>
      <p:sp>
        <p:nvSpPr>
          <p:cNvPr id="12" name="Rectangle 11"/>
          <p:cNvSpPr/>
          <p:nvPr/>
        </p:nvSpPr>
        <p:spPr>
          <a:xfrm>
            <a:off x="3214678" y="3214686"/>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7" name="Rectangle 26"/>
          <p:cNvSpPr/>
          <p:nvPr/>
        </p:nvSpPr>
        <p:spPr>
          <a:xfrm>
            <a:off x="357158" y="357187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cxnSp>
        <p:nvCxnSpPr>
          <p:cNvPr id="16" name="Straight Arrow Connector 15"/>
          <p:cNvCxnSpPr>
            <a:stCxn id="27" idx="3"/>
            <a:endCxn id="12" idx="1"/>
          </p:cNvCxnSpPr>
          <p:nvPr/>
        </p:nvCxnSpPr>
        <p:spPr>
          <a:xfrm>
            <a:off x="1714480" y="3750471"/>
            <a:ext cx="1500198"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00628" y="3714752"/>
            <a:ext cx="121444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15074" y="3143248"/>
            <a:ext cx="2071702"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Pronostico</a:t>
            </a:r>
            <a:r>
              <a:rPr lang="en-US" dirty="0" smtClean="0"/>
              <a:t> </a:t>
            </a:r>
            <a:r>
              <a:rPr lang="en-US" dirty="0" err="1" smtClean="0"/>
              <a:t>refinado</a:t>
            </a:r>
            <a:endParaRPr lang="es-AR" dirty="0"/>
          </a:p>
        </p:txBody>
      </p:sp>
    </p:spTree>
  </p:cSld>
  <p:clrMapOvr>
    <a:masterClrMapping/>
  </p:clrMapOvr>
  <p:transition advTm="210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t>Comparar el rendimiento de diferentes algoritmos de </a:t>
            </a:r>
            <a:r>
              <a:rPr lang="es-ES_tradnl" dirty="0" err="1" smtClean="0"/>
              <a:t>regresion</a:t>
            </a:r>
            <a:r>
              <a:rPr lang="es-ES_tradnl" dirty="0" smtClean="0"/>
              <a:t> </a:t>
            </a:r>
            <a:r>
              <a:rPr lang="es-ES_tradnl" dirty="0" smtClean="0"/>
              <a:t>para un caso de estudio especifico.</a:t>
            </a:r>
          </a:p>
          <a:p>
            <a:r>
              <a:rPr lang="es-ES_tradnl" dirty="0" smtClean="0"/>
              <a:t>Implementación </a:t>
            </a:r>
            <a:r>
              <a:rPr lang="es-ES_tradnl" dirty="0" smtClean="0"/>
              <a:t>de un sistema de </a:t>
            </a:r>
            <a:r>
              <a:rPr lang="es-ES_tradnl" dirty="0" err="1" smtClean="0"/>
              <a:t>prediccion</a:t>
            </a:r>
            <a:r>
              <a:rPr lang="es-ES_tradnl" dirty="0" smtClean="0"/>
              <a:t> de oleaje que incorpore </a:t>
            </a:r>
            <a:r>
              <a:rPr lang="es-ES_tradnl" dirty="0" smtClean="0"/>
              <a:t>la mejor de las </a:t>
            </a:r>
            <a:r>
              <a:rPr lang="es-ES_tradnl" dirty="0" err="1" smtClean="0"/>
              <a:t>tecnicas</a:t>
            </a:r>
            <a:r>
              <a:rPr lang="es-ES_tradnl" dirty="0" smtClean="0"/>
              <a:t> de aprendizaje de maquina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759328" cy="523220"/>
          </a:xfrm>
          <a:prstGeom prst="rect">
            <a:avLst/>
          </a:prstGeom>
          <a:noFill/>
        </p:spPr>
        <p:txBody>
          <a:bodyPr wrap="none" rtlCol="0">
            <a:spAutoFit/>
          </a:bodyPr>
          <a:lstStyle/>
          <a:p>
            <a:r>
              <a:rPr lang="en-US" sz="2800" dirty="0" err="1" smtClean="0"/>
              <a:t>Objetivos</a:t>
            </a:r>
            <a:r>
              <a:rPr lang="en-US" sz="2800" dirty="0" smtClean="0"/>
              <a:t>:</a:t>
            </a:r>
            <a:endParaRPr lang="es-AR" sz="2800" dirty="0"/>
          </a:p>
        </p:txBody>
      </p:sp>
    </p:spTree>
  </p:cSld>
  <p:clrMapOvr>
    <a:masterClrMapping/>
  </p:clrMapOvr>
  <p:transition advTm="171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solidFill>
                  <a:schemeClr val="accent1">
                    <a:lumMod val="75000"/>
                  </a:schemeClr>
                </a:solidFill>
              </a:rPr>
              <a:t>Caso</a:t>
            </a:r>
            <a:r>
              <a:rPr lang="en-US" dirty="0" smtClean="0">
                <a:solidFill>
                  <a:schemeClr val="accent1">
                    <a:lumMod val="75000"/>
                  </a:schemeClr>
                </a:solidFill>
              </a:rPr>
              <a:t> de </a:t>
            </a:r>
            <a:r>
              <a:rPr lang="en-US" dirty="0" err="1" smtClean="0">
                <a:solidFill>
                  <a:schemeClr val="accent1">
                    <a:lumMod val="75000"/>
                  </a:schemeClr>
                </a:solidFill>
              </a:rPr>
              <a:t>estudio</a:t>
            </a:r>
            <a:endParaRPr lang="en-US" dirty="0" smtClean="0">
              <a:solidFill>
                <a:schemeClr val="accent1">
                  <a:lumMod val="75000"/>
                </a:schemeClr>
              </a:solidFill>
            </a:endParaRPr>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(1) -  Lugar</a:t>
            </a:r>
            <a:endParaRPr lang="es-AR" dirty="0"/>
          </a:p>
        </p:txBody>
      </p:sp>
      <p:pic>
        <p:nvPicPr>
          <p:cNvPr id="4" name="Imagen 7"/>
          <p:cNvPicPr>
            <a:picLocks noGrp="1"/>
          </p:cNvPicPr>
          <p:nvPr>
            <p:ph idx="1"/>
          </p:nvPr>
        </p:nvPicPr>
        <p:blipFill>
          <a:blip r:embed="rId3" cstate="print"/>
          <a:srcRect/>
          <a:stretch>
            <a:fillRect/>
          </a:stretch>
        </p:blipFill>
        <p:spPr bwMode="auto">
          <a:xfrm>
            <a:off x="1500166" y="3357538"/>
            <a:ext cx="5857916" cy="3500462"/>
          </a:xfrm>
          <a:prstGeom prst="rect">
            <a:avLst/>
          </a:prstGeom>
          <a:noFill/>
          <a:ln w="9525">
            <a:noFill/>
            <a:miter lim="800000"/>
            <a:headEnd/>
            <a:tailEnd/>
          </a:ln>
        </p:spPr>
      </p:pic>
      <p:sp>
        <p:nvSpPr>
          <p:cNvPr id="5" name="TextBox 4"/>
          <p:cNvSpPr txBox="1"/>
          <p:nvPr/>
        </p:nvSpPr>
        <p:spPr>
          <a:xfrm>
            <a:off x="285720" y="1928802"/>
            <a:ext cx="8715404" cy="1200329"/>
          </a:xfrm>
          <a:prstGeom prst="rect">
            <a:avLst/>
          </a:prstGeom>
          <a:noFill/>
        </p:spPr>
        <p:txBody>
          <a:bodyPr wrap="square" rtlCol="0">
            <a:spAutoFit/>
          </a:bodyPr>
          <a:lstStyle/>
          <a:p>
            <a:r>
              <a:rPr lang="en-US" sz="2400" dirty="0" smtClean="0"/>
              <a:t>Oahu</a:t>
            </a:r>
            <a:r>
              <a:rPr lang="en-US" sz="2400" dirty="0" smtClean="0"/>
              <a:t>, Hawaii: </a:t>
            </a:r>
          </a:p>
          <a:p>
            <a:pPr lvl="1">
              <a:buFont typeface="Arial" pitchFamily="34" charset="0"/>
              <a:buChar char="•"/>
            </a:pPr>
            <a:r>
              <a:rPr lang="en-US" sz="2400" dirty="0" err="1" smtClean="0"/>
              <a:t>Histórico</a:t>
            </a:r>
            <a:r>
              <a:rPr lang="en-US" sz="2400" dirty="0" smtClean="0"/>
              <a:t> de </a:t>
            </a:r>
            <a:r>
              <a:rPr lang="en-US" sz="2400" dirty="0" err="1" smtClean="0"/>
              <a:t>predicciones</a:t>
            </a:r>
            <a:r>
              <a:rPr lang="en-US" sz="2400" dirty="0" smtClean="0"/>
              <a:t> del </a:t>
            </a:r>
            <a:r>
              <a:rPr lang="en-US" sz="2400" dirty="0" err="1" smtClean="0"/>
              <a:t>modelo</a:t>
            </a:r>
            <a:r>
              <a:rPr lang="en-US" sz="2400" dirty="0" smtClean="0"/>
              <a:t> </a:t>
            </a:r>
            <a:r>
              <a:rPr lang="en-US" sz="2400" dirty="0" err="1" smtClean="0"/>
              <a:t>WaveWatch</a:t>
            </a:r>
            <a:r>
              <a:rPr lang="en-US" sz="2400" dirty="0" smtClean="0"/>
              <a:t> III.</a:t>
            </a:r>
          </a:p>
          <a:p>
            <a:pPr lvl="1">
              <a:buFont typeface="Arial" pitchFamily="34" charset="0"/>
              <a:buChar char="•"/>
            </a:pPr>
            <a:r>
              <a:rPr lang="en-US" sz="2400" dirty="0" err="1" smtClean="0"/>
              <a:t>Histórico</a:t>
            </a:r>
            <a:r>
              <a:rPr lang="en-US" sz="2400" dirty="0" smtClean="0"/>
              <a:t> de </a:t>
            </a:r>
            <a:r>
              <a:rPr lang="en-US" sz="2400" dirty="0" err="1" smtClean="0"/>
              <a:t>Observaciones</a:t>
            </a:r>
            <a:r>
              <a:rPr lang="en-US" sz="2400" dirty="0" smtClean="0"/>
              <a:t> </a:t>
            </a:r>
            <a:r>
              <a:rPr lang="en-US" sz="2400" dirty="0" err="1" smtClean="0"/>
              <a:t>Visuales</a:t>
            </a:r>
            <a:r>
              <a:rPr lang="en-US" sz="2400" dirty="0" smtClean="0"/>
              <a:t> </a:t>
            </a:r>
            <a:r>
              <a:rPr lang="en-US" sz="2400" dirty="0" err="1" smtClean="0"/>
              <a:t>para</a:t>
            </a:r>
            <a:r>
              <a:rPr lang="en-US" sz="2400" dirty="0" smtClean="0"/>
              <a:t> 5 playas.</a:t>
            </a:r>
            <a:endParaRPr lang="es-AR" sz="2400" dirty="0"/>
          </a:p>
        </p:txBody>
      </p:sp>
    </p:spTree>
  </p:cSld>
  <p:clrMapOvr>
    <a:masterClrMapping/>
  </p:clrMapOvr>
  <p:transition advTm="9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(2)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normAutofit fontScale="92500" lnSpcReduction="10000"/>
          </a:bodyPr>
          <a:lstStyle/>
          <a:p>
            <a:r>
              <a:rPr lang="en-US" dirty="0" err="1" smtClean="0"/>
              <a:t>Observaciones</a:t>
            </a:r>
            <a:r>
              <a:rPr lang="en-US" dirty="0" smtClean="0"/>
              <a:t> </a:t>
            </a:r>
            <a:r>
              <a:rPr lang="en-US" dirty="0" err="1" smtClean="0"/>
              <a:t>Visuales</a:t>
            </a:r>
            <a:r>
              <a:rPr lang="en-US" dirty="0" smtClean="0"/>
              <a:t>:</a:t>
            </a:r>
          </a:p>
          <a:p>
            <a:pPr lvl="1"/>
            <a:endParaRPr lang="en-US" dirty="0" smtClean="0"/>
          </a:p>
          <a:p>
            <a:pPr lvl="1"/>
            <a:r>
              <a:rPr lang="en-US" dirty="0" err="1" smtClean="0"/>
              <a:t>Relevadas</a:t>
            </a:r>
            <a:r>
              <a:rPr lang="en-US" dirty="0" smtClean="0"/>
              <a:t> </a:t>
            </a:r>
            <a:r>
              <a:rPr lang="en-US" dirty="0" err="1" smtClean="0"/>
              <a:t>por</a:t>
            </a:r>
            <a:r>
              <a:rPr lang="en-US" dirty="0" smtClean="0"/>
              <a:t> el </a:t>
            </a:r>
            <a:r>
              <a:rPr lang="en-US" dirty="0" err="1" smtClean="0"/>
              <a:t>servicio</a:t>
            </a:r>
            <a:r>
              <a:rPr lang="en-US" dirty="0" smtClean="0"/>
              <a:t> </a:t>
            </a:r>
          </a:p>
          <a:p>
            <a:pPr lvl="1">
              <a:buNone/>
            </a:pPr>
            <a:r>
              <a:rPr lang="en-US" dirty="0" smtClean="0"/>
              <a:t>    de </a:t>
            </a:r>
            <a:r>
              <a:rPr lang="en-US" dirty="0" err="1" smtClean="0"/>
              <a:t>Guardavidas</a:t>
            </a:r>
            <a:r>
              <a:rPr lang="en-US" dirty="0" smtClean="0"/>
              <a:t> local</a:t>
            </a:r>
          </a:p>
          <a:p>
            <a:pPr lvl="1"/>
            <a:r>
              <a:rPr lang="en-US" dirty="0" err="1" smtClean="0"/>
              <a:t>Verificadas</a:t>
            </a:r>
            <a:r>
              <a:rPr lang="en-US" dirty="0" smtClean="0"/>
              <a:t> </a:t>
            </a:r>
            <a:r>
              <a:rPr lang="en-US" dirty="0" err="1" smtClean="0"/>
              <a:t>por</a:t>
            </a:r>
            <a:r>
              <a:rPr lang="en-US" dirty="0" smtClean="0"/>
              <a:t> un </a:t>
            </a:r>
            <a:r>
              <a:rPr lang="en-US" dirty="0" err="1" smtClean="0"/>
              <a:t>conjunto</a:t>
            </a:r>
            <a:r>
              <a:rPr lang="en-US" dirty="0" smtClean="0"/>
              <a:t> </a:t>
            </a:r>
          </a:p>
          <a:p>
            <a:pPr lvl="1">
              <a:buNone/>
            </a:pPr>
            <a:r>
              <a:rPr lang="en-US" dirty="0" smtClean="0"/>
              <a:t>    de </a:t>
            </a:r>
            <a:r>
              <a:rPr lang="en-US" dirty="0" err="1" smtClean="0"/>
              <a:t>expertos</a:t>
            </a:r>
            <a:r>
              <a:rPr lang="en-US" dirty="0" smtClean="0"/>
              <a:t> de la </a:t>
            </a:r>
            <a:r>
              <a:rPr lang="en-US" dirty="0" err="1" smtClean="0"/>
              <a:t>zona</a:t>
            </a:r>
            <a:endParaRPr lang="en-US" dirty="0" smtClean="0"/>
          </a:p>
          <a:p>
            <a:pPr lvl="1"/>
            <a:r>
              <a:rPr lang="en-US" dirty="0" err="1" smtClean="0"/>
              <a:t>Disponibles</a:t>
            </a:r>
            <a:r>
              <a:rPr lang="en-US" dirty="0" smtClean="0"/>
              <a:t> </a:t>
            </a:r>
            <a:r>
              <a:rPr lang="en-US" dirty="0" err="1" smtClean="0"/>
              <a:t>para</a:t>
            </a:r>
            <a:r>
              <a:rPr lang="en-US" dirty="0" smtClean="0"/>
              <a:t> los </a:t>
            </a:r>
            <a:r>
              <a:rPr lang="en-US" dirty="0" err="1" smtClean="0"/>
              <a:t>años</a:t>
            </a:r>
            <a:r>
              <a:rPr lang="en-US" dirty="0" smtClean="0"/>
              <a:t> 1967 – 2004</a:t>
            </a:r>
          </a:p>
          <a:p>
            <a:pPr lvl="1"/>
            <a:r>
              <a:rPr lang="en-US" dirty="0" err="1" smtClean="0"/>
              <a:t>Reportadas</a:t>
            </a:r>
            <a:r>
              <a:rPr lang="en-US" dirty="0" smtClean="0"/>
              <a:t> en HSF.(Hawaiian Scale Feet)</a:t>
            </a:r>
          </a:p>
          <a:p>
            <a:pPr lvl="1"/>
            <a:r>
              <a:rPr lang="en-US" dirty="0" err="1" smtClean="0"/>
              <a:t>Observacion</a:t>
            </a:r>
            <a:r>
              <a:rPr lang="en-US" dirty="0" smtClean="0"/>
              <a:t> de la </a:t>
            </a:r>
            <a:r>
              <a:rPr lang="en-US" dirty="0" err="1" smtClean="0"/>
              <a:t>altura</a:t>
            </a:r>
            <a:r>
              <a:rPr lang="en-US" dirty="0" smtClean="0"/>
              <a:t> de la </a:t>
            </a:r>
            <a:r>
              <a:rPr lang="en-US" dirty="0" err="1" smtClean="0"/>
              <a:t>ola</a:t>
            </a:r>
            <a:r>
              <a:rPr lang="en-US" dirty="0" smtClean="0"/>
              <a:t> maxima </a:t>
            </a:r>
            <a:r>
              <a:rPr lang="en-US" dirty="0" err="1" smtClean="0"/>
              <a:t>registrada</a:t>
            </a:r>
            <a:r>
              <a:rPr lang="en-US" dirty="0" smtClean="0"/>
              <a:t> </a:t>
            </a:r>
            <a:r>
              <a:rPr lang="en-US" dirty="0" err="1" smtClean="0"/>
              <a:t>durante</a:t>
            </a:r>
            <a:r>
              <a:rPr lang="en-US" dirty="0" smtClean="0"/>
              <a:t> el dia.</a:t>
            </a:r>
          </a:p>
          <a:p>
            <a:pPr lvl="1"/>
            <a:r>
              <a:rPr lang="en-US" dirty="0" err="1" smtClean="0"/>
              <a:t>Conjunto</a:t>
            </a:r>
            <a:r>
              <a:rPr lang="en-US" dirty="0" smtClean="0"/>
              <a:t> de </a:t>
            </a:r>
            <a:r>
              <a:rPr lang="en-US" dirty="0" err="1" smtClean="0"/>
              <a:t>datos</a:t>
            </a:r>
            <a:r>
              <a:rPr lang="en-US" dirty="0" smtClean="0"/>
              <a:t> </a:t>
            </a:r>
            <a:r>
              <a:rPr lang="en-US" dirty="0" err="1" smtClean="0"/>
              <a:t>destinados</a:t>
            </a:r>
            <a:r>
              <a:rPr lang="en-US" dirty="0" smtClean="0"/>
              <a:t> a </a:t>
            </a:r>
            <a:r>
              <a:rPr lang="en-US" dirty="0" err="1" smtClean="0"/>
              <a:t>investigación</a:t>
            </a:r>
            <a:r>
              <a:rPr lang="en-US" dirty="0" smtClean="0"/>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(3)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lstStyle/>
          <a:p>
            <a:r>
              <a:rPr lang="en-US" dirty="0" err="1" smtClean="0"/>
              <a:t>Histórico</a:t>
            </a:r>
            <a:r>
              <a:rPr lang="en-US" dirty="0" smtClean="0"/>
              <a:t> de </a:t>
            </a:r>
            <a:r>
              <a:rPr lang="en-US" dirty="0" err="1" smtClean="0"/>
              <a:t>datos</a:t>
            </a:r>
            <a:r>
              <a:rPr lang="en-US" dirty="0" smtClean="0"/>
              <a:t> de </a:t>
            </a:r>
            <a:r>
              <a:rPr lang="en-US" dirty="0" err="1" smtClean="0"/>
              <a:t>alta</a:t>
            </a:r>
            <a:r>
              <a:rPr lang="en-US" dirty="0" smtClean="0"/>
              <a:t> mar</a:t>
            </a:r>
          </a:p>
          <a:p>
            <a:pPr lvl="1"/>
            <a:r>
              <a:rPr lang="en-US" dirty="0" err="1" smtClean="0"/>
              <a:t>Provisto</a:t>
            </a:r>
            <a:r>
              <a:rPr lang="en-US" dirty="0" smtClean="0"/>
              <a:t> </a:t>
            </a:r>
            <a:r>
              <a:rPr lang="en-US" dirty="0" err="1" smtClean="0"/>
              <a:t>por</a:t>
            </a:r>
            <a:r>
              <a:rPr lang="en-US" dirty="0" smtClean="0"/>
              <a:t>  la </a:t>
            </a:r>
            <a:r>
              <a:rPr lang="en-US" dirty="0" err="1" smtClean="0"/>
              <a:t>agencia</a:t>
            </a:r>
            <a:r>
              <a:rPr lang="en-US" dirty="0" smtClean="0"/>
              <a:t> NOAA.</a:t>
            </a:r>
          </a:p>
          <a:p>
            <a:pPr lvl="1"/>
            <a:r>
              <a:rPr lang="en-US" dirty="0" err="1" smtClean="0"/>
              <a:t>Proveen</a:t>
            </a:r>
            <a:r>
              <a:rPr lang="en-US" dirty="0" smtClean="0"/>
              <a:t>:</a:t>
            </a:r>
          </a:p>
          <a:p>
            <a:pPr lvl="6"/>
            <a:r>
              <a:rPr lang="en-US" dirty="0" smtClean="0"/>
              <a:t> </a:t>
            </a:r>
            <a:r>
              <a:rPr lang="en-US" dirty="0" err="1" smtClean="0"/>
              <a:t>Dirección</a:t>
            </a:r>
            <a:r>
              <a:rPr lang="en-US" dirty="0" smtClean="0"/>
              <a:t>, </a:t>
            </a:r>
            <a:r>
              <a:rPr lang="en-US" dirty="0" err="1" smtClean="0"/>
              <a:t>Altura</a:t>
            </a:r>
            <a:r>
              <a:rPr lang="en-US" dirty="0" smtClean="0"/>
              <a:t>, </a:t>
            </a:r>
            <a:r>
              <a:rPr lang="en-US" dirty="0" err="1" smtClean="0"/>
              <a:t>Período</a:t>
            </a:r>
            <a:r>
              <a:rPr lang="en-US" dirty="0" smtClean="0"/>
              <a:t> de </a:t>
            </a:r>
            <a:r>
              <a:rPr lang="en-US" dirty="0" err="1" smtClean="0"/>
              <a:t>olas</a:t>
            </a:r>
            <a:r>
              <a:rPr lang="en-US" dirty="0" smtClean="0"/>
              <a:t>.</a:t>
            </a:r>
          </a:p>
          <a:p>
            <a:pPr lvl="6"/>
            <a:r>
              <a:rPr lang="en-US" dirty="0" err="1" smtClean="0"/>
              <a:t>Dirección</a:t>
            </a:r>
            <a:r>
              <a:rPr lang="en-US" dirty="0" smtClean="0"/>
              <a:t> y </a:t>
            </a:r>
            <a:r>
              <a:rPr lang="en-US" dirty="0" err="1" smtClean="0"/>
              <a:t>Velocidad</a:t>
            </a:r>
            <a:r>
              <a:rPr lang="en-US" dirty="0" smtClean="0"/>
              <a:t> del </a:t>
            </a:r>
            <a:r>
              <a:rPr lang="en-US" dirty="0" err="1" smtClean="0"/>
              <a:t>viento</a:t>
            </a:r>
            <a:r>
              <a:rPr lang="en-US" dirty="0" smtClean="0"/>
              <a:t>.</a:t>
            </a:r>
            <a:endParaRPr lang="es-AR" dirty="0" smtClean="0"/>
          </a:p>
          <a:p>
            <a:pPr lvl="1"/>
            <a:r>
              <a:rPr lang="en-US" dirty="0" err="1" smtClean="0"/>
              <a:t>Disponibles</a:t>
            </a:r>
            <a:r>
              <a:rPr lang="en-US" dirty="0" smtClean="0"/>
              <a:t> </a:t>
            </a:r>
            <a:r>
              <a:rPr lang="en-US" dirty="0" err="1" smtClean="0"/>
              <a:t>desde</a:t>
            </a:r>
            <a:r>
              <a:rPr lang="en-US" dirty="0" smtClean="0"/>
              <a:t> 1997-2004</a:t>
            </a:r>
          </a:p>
          <a:p>
            <a:pPr lvl="1"/>
            <a:r>
              <a:rPr lang="en-US" dirty="0" err="1" smtClean="0"/>
              <a:t>Intervalo</a:t>
            </a:r>
            <a:r>
              <a:rPr lang="en-US" dirty="0" smtClean="0"/>
              <a:t> </a:t>
            </a:r>
            <a:r>
              <a:rPr lang="en-US" dirty="0" err="1" smtClean="0"/>
              <a:t>cada</a:t>
            </a:r>
            <a:r>
              <a:rPr lang="en-US" dirty="0" smtClean="0"/>
              <a:t> 3 </a:t>
            </a:r>
            <a:r>
              <a:rPr lang="en-US" dirty="0" err="1" smtClean="0"/>
              <a:t>horas</a:t>
            </a:r>
            <a:r>
              <a:rPr lang="en-US" dirty="0" smtClean="0"/>
              <a:t>.</a:t>
            </a:r>
          </a:p>
          <a:p>
            <a:pPr lvl="1"/>
            <a:r>
              <a:rPr lang="en-US" dirty="0" err="1" smtClean="0"/>
              <a:t>Olas</a:t>
            </a:r>
            <a:r>
              <a:rPr lang="en-US" dirty="0" smtClean="0"/>
              <a:t> </a:t>
            </a:r>
            <a:r>
              <a:rPr lang="en-US" dirty="0" err="1" smtClean="0"/>
              <a:t>medidas</a:t>
            </a:r>
            <a:r>
              <a:rPr lang="en-US" dirty="0" smtClean="0"/>
              <a:t> en TTC(Trough To Crest</a:t>
            </a:r>
            <a:r>
              <a:rPr lang="en-US" dirty="0" smtClean="0"/>
              <a:t>).</a:t>
            </a:r>
            <a:endParaRPr lang="en-US" dirty="0" smtClean="0"/>
          </a:p>
          <a:p>
            <a:pPr lvl="1"/>
            <a:endParaRPr lang="en-US" dirty="0" smtClean="0"/>
          </a:p>
          <a:p>
            <a:r>
              <a:rPr lang="en-US" dirty="0" err="1" smtClean="0"/>
              <a:t>Pronosticos</a:t>
            </a:r>
            <a:r>
              <a:rPr lang="en-US" dirty="0" smtClean="0"/>
              <a:t> </a:t>
            </a:r>
            <a:r>
              <a:rPr lang="en-US" dirty="0" err="1" smtClean="0"/>
              <a:t>diarios</a:t>
            </a:r>
            <a:r>
              <a:rPr lang="en-US" dirty="0" smtClean="0"/>
              <a:t> </a:t>
            </a:r>
            <a:r>
              <a:rPr lang="en-US" dirty="0" err="1" smtClean="0"/>
              <a:t>descargados</a:t>
            </a:r>
            <a:r>
              <a:rPr lang="en-US" dirty="0" smtClean="0"/>
              <a:t> a </a:t>
            </a:r>
            <a:r>
              <a:rPr lang="en-US" dirty="0" err="1" smtClean="0"/>
              <a:t>traves</a:t>
            </a:r>
            <a:r>
              <a:rPr lang="en-US" dirty="0" smtClean="0"/>
              <a:t> de internet.</a:t>
            </a:r>
            <a:endParaRPr lang="en-US" dirty="0" smtClean="0"/>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(4)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endParaRPr lang="en-US" dirty="0" smtClean="0"/>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(5)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Acoplamiento</a:t>
            </a:r>
            <a:r>
              <a:rPr lang="en-US" dirty="0" smtClean="0"/>
              <a:t>  </a:t>
            </a:r>
            <a:r>
              <a:rPr lang="en-US" dirty="0" err="1" smtClean="0"/>
              <a:t>Observacion</a:t>
            </a:r>
            <a:r>
              <a:rPr lang="en-US" dirty="0" smtClean="0"/>
              <a:t> Visual – </a:t>
            </a:r>
            <a:r>
              <a:rPr lang="en-US" dirty="0" err="1" smtClean="0"/>
              <a:t>WaveWatch</a:t>
            </a:r>
            <a:r>
              <a:rPr lang="en-US" dirty="0" smtClean="0"/>
              <a:t> III</a:t>
            </a:r>
          </a:p>
          <a:p>
            <a:pPr lvl="1"/>
            <a:endParaRPr lang="en-US" dirty="0" smtClean="0"/>
          </a:p>
          <a:p>
            <a:pPr marL="850392" lvl="1" indent="-457200">
              <a:buAutoNum type="arabicParenR"/>
            </a:pPr>
            <a:r>
              <a:rPr lang="en-US" dirty="0" err="1" smtClean="0"/>
              <a:t>Filtrado</a:t>
            </a:r>
            <a:r>
              <a:rPr lang="en-US" dirty="0" smtClean="0"/>
              <a:t> de </a:t>
            </a:r>
            <a:r>
              <a:rPr lang="en-US" dirty="0" err="1" smtClean="0"/>
              <a:t>todos</a:t>
            </a:r>
            <a:r>
              <a:rPr lang="en-US" dirty="0" smtClean="0"/>
              <a:t> los WW3 </a:t>
            </a:r>
            <a:r>
              <a:rPr lang="en-US" dirty="0" err="1" smtClean="0"/>
              <a:t>que</a:t>
            </a:r>
            <a:r>
              <a:rPr lang="en-US" dirty="0" smtClean="0"/>
              <a:t> no </a:t>
            </a:r>
            <a:r>
              <a:rPr lang="en-US" dirty="0" err="1" smtClean="0"/>
              <a:t>pertenecen</a:t>
            </a:r>
            <a:r>
              <a:rPr lang="en-US" dirty="0" smtClean="0"/>
              <a:t> al </a:t>
            </a:r>
            <a:r>
              <a:rPr lang="en-US" dirty="0" err="1" smtClean="0"/>
              <a:t>horario</a:t>
            </a:r>
            <a:r>
              <a:rPr lang="en-US" dirty="0" smtClean="0"/>
              <a:t> de </a:t>
            </a:r>
            <a:r>
              <a:rPr lang="en-US" dirty="0" err="1" smtClean="0"/>
              <a:t>luz</a:t>
            </a:r>
            <a:r>
              <a:rPr lang="en-US" dirty="0" smtClean="0"/>
              <a:t> solar</a:t>
            </a:r>
          </a:p>
          <a:p>
            <a:pPr marL="850392" lvl="1" indent="-457200">
              <a:buAutoNum type="arabicParenR"/>
            </a:pPr>
            <a:r>
              <a:rPr lang="en-US" dirty="0" err="1" smtClean="0"/>
              <a:t>Seleccionar</a:t>
            </a:r>
            <a:r>
              <a:rPr lang="en-US" dirty="0" smtClean="0"/>
              <a:t> </a:t>
            </a:r>
            <a:r>
              <a:rPr lang="en-US" dirty="0" smtClean="0"/>
              <a:t>el </a:t>
            </a:r>
            <a:r>
              <a:rPr lang="en-US" dirty="0" err="1" smtClean="0"/>
              <a:t>reporte</a:t>
            </a:r>
            <a:r>
              <a:rPr lang="en-US" dirty="0" smtClean="0"/>
              <a:t> WW3 de mayor </a:t>
            </a:r>
            <a:r>
              <a:rPr lang="en-US" dirty="0" err="1" smtClean="0"/>
              <a:t>altura</a:t>
            </a:r>
            <a:r>
              <a:rPr lang="en-US" dirty="0" smtClean="0"/>
              <a:t> </a:t>
            </a:r>
            <a:r>
              <a:rPr lang="en-US" dirty="0" smtClean="0"/>
              <a:t>de </a:t>
            </a:r>
            <a:r>
              <a:rPr lang="en-US" dirty="0" err="1" smtClean="0"/>
              <a:t>cada</a:t>
            </a:r>
            <a:r>
              <a:rPr lang="en-US" dirty="0" smtClean="0"/>
              <a:t> </a:t>
            </a:r>
            <a:r>
              <a:rPr lang="en-US" dirty="0" err="1" smtClean="0"/>
              <a:t>dia</a:t>
            </a:r>
            <a:endParaRPr lang="en-US" dirty="0" smtClean="0"/>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advTm="515"/>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(5) </a:t>
            </a:r>
            <a:r>
              <a:rPr lang="en-US" dirty="0" smtClean="0"/>
              <a:t>– </a:t>
            </a:r>
            <a:r>
              <a:rPr lang="en-US" dirty="0" err="1" smtClean="0"/>
              <a:t>Instancias</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r>
              <a:rPr lang="es-ES" sz="2000" b="1" i="1" dirty="0" smtClean="0"/>
              <a:t>“</a:t>
            </a:r>
            <a:r>
              <a:rPr lang="es-ES" sz="2000" b="1" dirty="0" smtClean="0"/>
              <a:t>WW3SimpleStrategy</a:t>
            </a:r>
            <a:r>
              <a:rPr lang="es-ES" sz="2000" b="1" i="1" dirty="0" smtClean="0"/>
              <a:t>”:</a:t>
            </a:r>
          </a:p>
          <a:p>
            <a:pPr algn="just">
              <a:buNone/>
            </a:pPr>
            <a:r>
              <a:rPr lang="es-AR" sz="2000" i="1" dirty="0" smtClean="0"/>
              <a:t>{Altura, dirección, periodo, observación } </a:t>
            </a:r>
          </a:p>
          <a:p>
            <a:pPr algn="just"/>
            <a:r>
              <a:rPr lang="es-ES" sz="2000" b="1" i="1" dirty="0" smtClean="0"/>
              <a:t>“WW3TwoGridPointStrategy”:</a:t>
            </a:r>
          </a:p>
          <a:p>
            <a:pPr algn="just">
              <a:buNone/>
            </a:pPr>
            <a:r>
              <a:rPr lang="es-AR" sz="2000" i="1" dirty="0" smtClean="0"/>
              <a:t>{AlturaX1, direcciónX1, periodoX1, AlturaX2, promedioX2, periodoX2, observación}</a:t>
            </a:r>
            <a:endParaRPr lang="es-ES" sz="2000" b="1" i="1" dirty="0" smtClean="0"/>
          </a:p>
          <a:p>
            <a:pPr algn="just"/>
            <a:r>
              <a:rPr lang="es-ES" sz="2000" b="1" i="1" dirty="0" smtClean="0"/>
              <a:t>“WW3LastNLecturesStrategy”: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ES" sz="2000" b="1" i="1" dirty="0" smtClean="0"/>
          </a:p>
          <a:p>
            <a:pPr algn="just"/>
            <a:r>
              <a:rPr lang="es-ES" sz="2000" b="1" i="1" dirty="0" smtClean="0"/>
              <a:t>“WW3LastNDaysStrategy”: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AR" sz="2000" dirty="0" smtClean="0"/>
          </a:p>
          <a:p>
            <a:endParaRPr lang="es-AR" dirty="0" smtClean="0"/>
          </a:p>
          <a:p>
            <a:endParaRPr lang="es-AR" dirty="0"/>
          </a:p>
        </p:txBody>
      </p:sp>
    </p:spTree>
  </p:cSld>
  <p:clrMapOvr>
    <a:masterClrMapping/>
  </p:clrMapOvr>
  <p:transition advTm="13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solidFill>
                  <a:schemeClr val="accent2">
                    <a:lumMod val="75000"/>
                  </a:schemeClr>
                </a:solidFill>
              </a:rPr>
              <a:t>Experimentacion</a:t>
            </a:r>
            <a:endParaRPr lang="en-US" dirty="0" smtClean="0">
              <a:solidFill>
                <a:schemeClr val="accent2">
                  <a:lumMod val="75000"/>
                </a:schemeClr>
              </a:solidFill>
            </a:endParaRPr>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endParaRPr lang="es-AR" dirty="0"/>
          </a:p>
        </p:txBody>
      </p:sp>
      <p:sp>
        <p:nvSpPr>
          <p:cNvPr id="3" name="Content Placeholder 2"/>
          <p:cNvSpPr>
            <a:spLocks noGrp="1"/>
          </p:cNvSpPr>
          <p:nvPr>
            <p:ph idx="1"/>
          </p:nvPr>
        </p:nvSpPr>
        <p:spPr>
          <a:xfrm>
            <a:off x="2957498" y="2000240"/>
            <a:ext cx="6186502" cy="493388"/>
          </a:xfrm>
        </p:spPr>
        <p:txBody>
          <a:bodyPr>
            <a:normAutofit lnSpcReduction="10000"/>
          </a:bodyPr>
          <a:lstStyle/>
          <a:p>
            <a:pPr>
              <a:buNone/>
            </a:pPr>
            <a:r>
              <a:rPr lang="es-ES_tradnl" sz="2800" dirty="0" smtClean="0"/>
              <a:t>Olas en la costa</a:t>
            </a:r>
            <a:endParaRPr lang="es-ES_tradnl" sz="2800" dirty="0" smtClean="0"/>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Técnica de validación cruzada de 10 conjuntos</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a:p>
            <a:r>
              <a:rPr lang="es-US" dirty="0" smtClean="0">
                <a:latin typeface="+mj-lt"/>
              </a:rPr>
              <a:t>Modelos de instancia</a:t>
            </a: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Selección de puntos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142844" y="1935163"/>
          <a:ext cx="8786874" cy="22082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214282" y="4357694"/>
          <a:ext cx="8786874" cy="213935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endParaRPr lang="es-ES" dirty="0" smtClean="0">
              <a:latin typeface="+mj-lt"/>
            </a:endParaRPr>
          </a:p>
          <a:p>
            <a:pPr lvl="1"/>
            <a:r>
              <a:rPr lang="es-US" dirty="0" smtClean="0">
                <a:latin typeface="+mj-lt"/>
              </a:rPr>
              <a:t>Basados en:</a:t>
            </a:r>
          </a:p>
          <a:p>
            <a:pPr lvl="2"/>
            <a:r>
              <a:rPr lang="es-US" dirty="0" smtClean="0">
                <a:latin typeface="+mj-lt"/>
              </a:rPr>
              <a:t>Olas a estudiar (Oahu - Hawái)</a:t>
            </a:r>
          </a:p>
          <a:p>
            <a:pPr lvl="2"/>
            <a:r>
              <a:rPr lang="es-US" dirty="0" smtClean="0">
                <a:latin typeface="+mj-lt"/>
              </a:rPr>
              <a:t>Algoritmos de aprendizaje de máquina</a:t>
            </a:r>
          </a:p>
          <a:p>
            <a:pPr lvl="2"/>
            <a:r>
              <a:rPr lang="es-US" dirty="0" smtClean="0">
                <a:latin typeface="+mj-lt"/>
              </a:rPr>
              <a:t>Modelos de instancia</a:t>
            </a:r>
          </a:p>
          <a:p>
            <a:pPr lvl="2"/>
            <a:r>
              <a:rPr lang="es-US" dirty="0" smtClean="0">
                <a:latin typeface="+mj-lt"/>
              </a:rPr>
              <a:t>Métricas de evaluación de clasificadores</a:t>
            </a:r>
          </a:p>
          <a:p>
            <a:pPr lvl="2"/>
            <a:r>
              <a:rPr lang="es-US" dirty="0" smtClean="0">
                <a:latin typeface="+mj-lt"/>
              </a:rPr>
              <a:t>GridPoint WW3 óptimo para cada ola</a:t>
            </a:r>
          </a:p>
          <a:p>
            <a:pPr lvl="2"/>
            <a:r>
              <a:rPr lang="es-US" dirty="0" smtClean="0">
                <a:latin typeface="+mj-lt"/>
              </a:rPr>
              <a:t>Tamaño de conjunto de entrenamiento óptimo</a:t>
            </a:r>
          </a:p>
          <a:p>
            <a:pPr lvl="2"/>
            <a:endParaRPr lang="es-US" dirty="0" smtClean="0">
              <a:latin typeface="+mj-lt"/>
            </a:endParaRPr>
          </a:p>
          <a:p>
            <a:pPr lvl="1"/>
            <a:r>
              <a:rPr lang="es-US" dirty="0" smtClean="0">
                <a:latin typeface="+mj-lt"/>
              </a:rPr>
              <a:t>Obtenemos la combinación óptima [</a:t>
            </a:r>
            <a:r>
              <a:rPr lang="es-US" dirty="0" err="1" smtClean="0">
                <a:latin typeface="+mj-lt"/>
              </a:rPr>
              <a:t>alg</a:t>
            </a:r>
            <a:r>
              <a:rPr lang="es-US"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r>
              <a:rPr lang="es-US" dirty="0" smtClean="0">
                <a:latin typeface="+mj-lt"/>
              </a:rPr>
              <a:t>Optimo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63490"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773432"/>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SVM / </a:t>
                      </a:r>
                      <a:r>
                        <a:rPr lang="es-ES" sz="1600" b="1" dirty="0" err="1">
                          <a:solidFill>
                            <a:srgbClr val="000000"/>
                          </a:solidFill>
                          <a:latin typeface="Calibri"/>
                          <a:ea typeface="Times New Roman"/>
                          <a:cs typeface="Times New Roman"/>
                        </a:rPr>
                        <a:t>Obs</a:t>
                      </a:r>
                      <a:r>
                        <a:rPr lang="es-ES" sz="1600" b="1" dirty="0">
                          <a:solidFill>
                            <a:srgbClr val="000000"/>
                          </a:solidFill>
                          <a:latin typeface="Calibri"/>
                          <a:ea typeface="Times New Roman"/>
                          <a:cs typeface="Times New Roman"/>
                        </a:rPr>
                        <a:t>.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792852"/>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SVM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pic>
        <p:nvPicPr>
          <p:cNvPr id="38914" name="Picture 2"/>
          <p:cNvPicPr>
            <a:picLocks noChangeAspect="1" noChangeArrowheads="1"/>
          </p:cNvPicPr>
          <p:nvPr/>
        </p:nvPicPr>
        <p:blipFill>
          <a:blip r:embed="rId4" cstate="print"/>
          <a:srcRect/>
          <a:stretch>
            <a:fillRect/>
          </a:stretch>
        </p:blipFill>
        <p:spPr bwMode="auto">
          <a:xfrm>
            <a:off x="5729522" y="4519176"/>
            <a:ext cx="230505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89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5" name="TextBox 4"/>
          <p:cNvSpPr txBox="1"/>
          <p:nvPr/>
        </p:nvSpPr>
        <p:spPr>
          <a:xfrm>
            <a:off x="857224" y="1500174"/>
            <a:ext cx="3500462" cy="461665"/>
          </a:xfrm>
          <a:prstGeom prst="rect">
            <a:avLst/>
          </a:prstGeom>
          <a:noFill/>
        </p:spPr>
        <p:txBody>
          <a:bodyPr wrap="square" rtlCol="0">
            <a:spAutoFit/>
          </a:bodyPr>
          <a:lstStyle/>
          <a:p>
            <a:r>
              <a:rPr lang="en-US" sz="2400" dirty="0" err="1" smtClean="0"/>
              <a:t>Parametros</a:t>
            </a:r>
            <a:r>
              <a:rPr lang="en-US" sz="2400" dirty="0" smtClean="0"/>
              <a:t> de </a:t>
            </a:r>
            <a:r>
              <a:rPr lang="en-US" sz="2400" dirty="0" err="1" smtClean="0"/>
              <a:t>ola</a:t>
            </a:r>
            <a:endParaRPr lang="es-AR" sz="2400" dirty="0"/>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60473"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solidFill>
                  <a:schemeClr val="accent1">
                    <a:lumMod val="75000"/>
                  </a:schemeClr>
                </a:solidFill>
              </a:rPr>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881977" cy="461665"/>
          </a:xfrm>
          <a:prstGeom prst="rect">
            <a:avLst/>
          </a:prstGeom>
          <a:noFill/>
        </p:spPr>
        <p:txBody>
          <a:bodyPr wrap="none" rtlCol="0">
            <a:spAutoFit/>
          </a:bodyPr>
          <a:lstStyle/>
          <a:p>
            <a:r>
              <a:rPr lang="en-US" sz="2400" dirty="0" err="1" smtClean="0"/>
              <a:t>Pronóstico</a:t>
            </a:r>
            <a:r>
              <a:rPr lang="en-US" sz="2400" dirty="0" smtClean="0"/>
              <a:t> de </a:t>
            </a:r>
            <a:r>
              <a:rPr lang="en-US" sz="2400" dirty="0" err="1" smtClean="0"/>
              <a:t>olas</a:t>
            </a:r>
            <a:r>
              <a:rPr lang="en-US" sz="2400" dirty="0" smtClean="0"/>
              <a:t> - Wave Watch III</a:t>
            </a:r>
            <a:endParaRPr lang="es-AR" sz="2400" dirty="0"/>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solidFill>
                  <a:schemeClr val="accent1">
                    <a:lumMod val="75000"/>
                  </a:schemeClr>
                </a:solidFill>
              </a:rPr>
              <a:t>Conclusiones</a:t>
            </a:r>
            <a:endParaRPr lang="en-US" dirty="0" smtClean="0">
              <a:solidFill>
                <a:schemeClr val="accent1">
                  <a:lumMod val="75000"/>
                </a:schemeClr>
              </a:solidFill>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En algunos casos depende de la geografía o arquitectura de la zona.</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(2)</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83" name="Picture 11" descr="http://www.worldwavedata.com/plaatjes/val03.jpg"/>
          <p:cNvPicPr>
            <a:picLocks noChangeAspect="1" noChangeArrowheads="1"/>
          </p:cNvPicPr>
          <p:nvPr/>
        </p:nvPicPr>
        <p:blipFill>
          <a:blip r:embed="rId4" cstate="print"/>
          <a:srcRect/>
          <a:stretch>
            <a:fillRect/>
          </a:stretch>
        </p:blipFill>
        <p:spPr bwMode="auto">
          <a:xfrm>
            <a:off x="2143108" y="3050024"/>
            <a:ext cx="4214842" cy="3736562"/>
          </a:xfrm>
          <a:prstGeom prst="rect">
            <a:avLst/>
          </a:prstGeom>
          <a:noFill/>
        </p:spPr>
      </p:pic>
      <p:sp>
        <p:nvSpPr>
          <p:cNvPr id="12" name="TextBox 11"/>
          <p:cNvSpPr txBox="1"/>
          <p:nvPr/>
        </p:nvSpPr>
        <p:spPr>
          <a:xfrm>
            <a:off x="642910" y="2000240"/>
            <a:ext cx="4500594" cy="1015663"/>
          </a:xfrm>
          <a:prstGeom prst="rect">
            <a:avLst/>
          </a:prstGeom>
          <a:noFill/>
        </p:spPr>
        <p:txBody>
          <a:bodyPr wrap="square" rtlCol="0">
            <a:spAutoFit/>
          </a:bodyPr>
          <a:lstStyle/>
          <a:p>
            <a:r>
              <a:rPr lang="en-US" sz="2400" dirty="0" smtClean="0"/>
              <a:t>Wave Watch III</a:t>
            </a:r>
          </a:p>
          <a:p>
            <a:endParaRPr lang="en-US" dirty="0" smtClean="0"/>
          </a:p>
          <a:p>
            <a:r>
              <a:rPr lang="en-US" dirty="0" err="1" smtClean="0"/>
              <a:t>Particionamiento</a:t>
            </a:r>
            <a:r>
              <a:rPr lang="en-US" dirty="0" smtClean="0"/>
              <a:t> </a:t>
            </a:r>
            <a:r>
              <a:rPr lang="en-US" dirty="0" smtClean="0"/>
              <a:t>del </a:t>
            </a:r>
            <a:r>
              <a:rPr lang="en-US" dirty="0" err="1" smtClean="0"/>
              <a:t>oceano</a:t>
            </a:r>
            <a:r>
              <a:rPr lang="en-US" dirty="0" smtClean="0"/>
              <a:t> en </a:t>
            </a:r>
            <a:r>
              <a:rPr lang="en-US" dirty="0" err="1" smtClean="0"/>
              <a:t>grillas</a:t>
            </a:r>
            <a:r>
              <a:rPr lang="en-US" dirty="0" smtClean="0"/>
              <a:t>.</a:t>
            </a:r>
            <a:endParaRPr lang="es-AR" dirty="0"/>
          </a:p>
        </p:txBody>
      </p:sp>
      <p:cxnSp>
        <p:nvCxnSpPr>
          <p:cNvPr id="14" name="Straight Arrow Connector 13"/>
          <p:cNvCxnSpPr/>
          <p:nvPr/>
        </p:nvCxnSpPr>
        <p:spPr>
          <a:xfrm rot="5400000" flipH="1" flipV="1">
            <a:off x="4929190" y="3571876"/>
            <a:ext cx="1643074" cy="1643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643702" y="3143248"/>
            <a:ext cx="2143140" cy="10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Altura</a:t>
            </a:r>
            <a:endParaRPr lang="en-US" dirty="0" smtClean="0"/>
          </a:p>
          <a:p>
            <a:pPr algn="ctr"/>
            <a:r>
              <a:rPr lang="en-US" dirty="0" err="1" smtClean="0"/>
              <a:t>Direccion</a:t>
            </a:r>
            <a:endParaRPr lang="en-US" dirty="0" smtClean="0"/>
          </a:p>
          <a:p>
            <a:pPr algn="ctr"/>
            <a:r>
              <a:rPr lang="en-US" dirty="0" err="1" smtClean="0"/>
              <a:t>Periodo</a:t>
            </a:r>
            <a:endParaRPr lang="es-AR" dirty="0"/>
          </a:p>
        </p:txBody>
      </p:sp>
    </p:spTree>
    <p:custDataLst>
      <p:tags r:id="rId1"/>
    </p:custDataLst>
  </p:cSld>
  <p:clrMapOvr>
    <a:masterClrMapping/>
  </p:clrMapOvr>
  <p:transition advTm="388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solidFill>
                  <a:schemeClr val="accent2">
                    <a:lumMod val="75000"/>
                  </a:schemeClr>
                </a:solidFill>
              </a:rPr>
              <a:t>Problematica</a:t>
            </a:r>
            <a:endParaRPr lang="en-US" dirty="0" smtClean="0">
              <a:solidFill>
                <a:schemeClr val="accent2">
                  <a:lumMod val="75000"/>
                </a:schemeClr>
              </a:solidFill>
            </a:endParaRPr>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1" name="TextBox 10"/>
          <p:cNvSpPr txBox="1"/>
          <p:nvPr/>
        </p:nvSpPr>
        <p:spPr>
          <a:xfrm>
            <a:off x="0" y="2357430"/>
            <a:ext cx="4214810" cy="369332"/>
          </a:xfrm>
          <a:prstGeom prst="rect">
            <a:avLst/>
          </a:prstGeom>
          <a:noFill/>
        </p:spPr>
        <p:txBody>
          <a:bodyPr wrap="square" rtlCol="0">
            <a:spAutoFit/>
          </a:bodyPr>
          <a:lstStyle/>
          <a:p>
            <a:r>
              <a:rPr lang="en-US" dirty="0" smtClean="0"/>
              <a:t>Estado del mar en un </a:t>
            </a:r>
            <a:r>
              <a:rPr lang="en-US" dirty="0" err="1" smtClean="0"/>
              <a:t>punto</a:t>
            </a:r>
            <a:r>
              <a:rPr lang="en-US" dirty="0" smtClean="0"/>
              <a:t> de la </a:t>
            </a:r>
            <a:r>
              <a:rPr lang="en-US" dirty="0" err="1" smtClean="0"/>
              <a:t>grilla</a:t>
            </a:r>
            <a:endParaRPr lang="es-AR" dirty="0"/>
          </a:p>
        </p:txBody>
      </p:sp>
      <p:cxnSp>
        <p:nvCxnSpPr>
          <p:cNvPr id="13" name="Straight Connector 12"/>
          <p:cNvCxnSpPr/>
          <p:nvPr/>
        </p:nvCxnSpPr>
        <p:spPr>
          <a:xfrm rot="5400000">
            <a:off x="2143108" y="4286256"/>
            <a:ext cx="41434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2357430"/>
            <a:ext cx="4128374" cy="369332"/>
          </a:xfrm>
          <a:prstGeom prst="rect">
            <a:avLst/>
          </a:prstGeom>
          <a:noFill/>
        </p:spPr>
        <p:txBody>
          <a:bodyPr wrap="none" rtlCol="0">
            <a:spAutoFit/>
          </a:bodyPr>
          <a:lstStyle/>
          <a:p>
            <a:r>
              <a:rPr lang="en-US" dirty="0" err="1" smtClean="0"/>
              <a:t>Reporte</a:t>
            </a:r>
            <a:r>
              <a:rPr lang="en-US" dirty="0" smtClean="0"/>
              <a:t> de </a:t>
            </a:r>
            <a:r>
              <a:rPr lang="en-US" dirty="0" err="1" smtClean="0"/>
              <a:t>altura</a:t>
            </a:r>
            <a:r>
              <a:rPr lang="en-US" dirty="0" smtClean="0"/>
              <a:t> en la </a:t>
            </a:r>
            <a:r>
              <a:rPr lang="en-US" dirty="0" err="1" smtClean="0"/>
              <a:t>ola</a:t>
            </a:r>
            <a:r>
              <a:rPr lang="en-US" dirty="0" smtClean="0"/>
              <a:t> </a:t>
            </a:r>
            <a:r>
              <a:rPr lang="en-US" dirty="0" err="1" smtClean="0"/>
              <a:t>sobre</a:t>
            </a:r>
            <a:r>
              <a:rPr lang="en-US" dirty="0" smtClean="0"/>
              <a:t> la </a:t>
            </a:r>
            <a:r>
              <a:rPr lang="en-US" dirty="0" err="1" smtClean="0"/>
              <a:t>costa</a:t>
            </a:r>
            <a:endParaRPr lang="es-AR" dirty="0"/>
          </a:p>
        </p:txBody>
      </p:sp>
      <p:sp>
        <p:nvSpPr>
          <p:cNvPr id="18" name="TextBox 17"/>
          <p:cNvSpPr txBox="1"/>
          <p:nvPr/>
        </p:nvSpPr>
        <p:spPr>
          <a:xfrm>
            <a:off x="4572000" y="3357562"/>
            <a:ext cx="3786214" cy="2308324"/>
          </a:xfrm>
          <a:prstGeom prst="rect">
            <a:avLst/>
          </a:prstGeom>
          <a:noFill/>
        </p:spPr>
        <p:txBody>
          <a:bodyPr wrap="square" rtlCol="0">
            <a:spAutoFit/>
          </a:bodyPr>
          <a:lstStyle/>
          <a:p>
            <a:r>
              <a:rPr lang="en-US" dirty="0" smtClean="0"/>
              <a:t>Lugar 1: </a:t>
            </a:r>
            <a:r>
              <a:rPr lang="en-US" dirty="0" smtClean="0"/>
              <a:t>0.2 </a:t>
            </a:r>
            <a:r>
              <a:rPr lang="en-US" dirty="0" err="1" smtClean="0"/>
              <a:t>mts</a:t>
            </a:r>
            <a:endParaRPr lang="en-US" dirty="0" smtClean="0"/>
          </a:p>
          <a:p>
            <a:endParaRPr lang="en-US" dirty="0" smtClean="0"/>
          </a:p>
          <a:p>
            <a:r>
              <a:rPr lang="en-US" dirty="0" smtClean="0"/>
              <a:t>Lugar 2: 1.5 </a:t>
            </a:r>
            <a:r>
              <a:rPr lang="en-US" dirty="0" err="1" smtClean="0"/>
              <a:t>mts</a:t>
            </a:r>
            <a:endParaRPr lang="en-US" dirty="0" smtClean="0"/>
          </a:p>
          <a:p>
            <a:endParaRPr lang="en-US" dirty="0" smtClean="0"/>
          </a:p>
          <a:p>
            <a:r>
              <a:rPr lang="en-US" dirty="0" smtClean="0"/>
              <a:t>Lugar 3: </a:t>
            </a:r>
            <a:r>
              <a:rPr lang="en-US" dirty="0" smtClean="0"/>
              <a:t>1.7 </a:t>
            </a:r>
            <a:r>
              <a:rPr lang="en-US" dirty="0" err="1" smtClean="0"/>
              <a:t>mts</a:t>
            </a:r>
            <a:endParaRPr lang="en-US" dirty="0" smtClean="0"/>
          </a:p>
          <a:p>
            <a:endParaRPr lang="en-US" dirty="0" smtClean="0"/>
          </a:p>
          <a:p>
            <a:r>
              <a:rPr lang="en-US" dirty="0" smtClean="0"/>
              <a:t>Lugar 4: 0.5 </a:t>
            </a:r>
            <a:r>
              <a:rPr lang="en-US" dirty="0" err="1" smtClean="0"/>
              <a:t>mts</a:t>
            </a:r>
            <a:endParaRPr lang="en-US" dirty="0" smtClean="0"/>
          </a:p>
          <a:p>
            <a:endParaRPr lang="es-AR" dirty="0"/>
          </a:p>
        </p:txBody>
      </p:sp>
      <p:sp>
        <p:nvSpPr>
          <p:cNvPr id="19" name="TextBox 18"/>
          <p:cNvSpPr txBox="1"/>
          <p:nvPr/>
        </p:nvSpPr>
        <p:spPr>
          <a:xfrm>
            <a:off x="1285852" y="3357562"/>
            <a:ext cx="3143272" cy="2246769"/>
          </a:xfrm>
          <a:prstGeom prst="rect">
            <a:avLst/>
          </a:prstGeom>
          <a:noFill/>
        </p:spPr>
        <p:txBody>
          <a:bodyPr wrap="square" rtlCol="0">
            <a:spAutoFit/>
          </a:bodyPr>
          <a:lstStyle/>
          <a:p>
            <a:r>
              <a:rPr lang="en-US" sz="2800" dirty="0" err="1" smtClean="0"/>
              <a:t>Altura</a:t>
            </a:r>
            <a:r>
              <a:rPr lang="en-US" sz="2800" dirty="0" smtClean="0"/>
              <a:t>: 1.7 </a:t>
            </a:r>
            <a:r>
              <a:rPr lang="en-US" sz="2800" dirty="0" err="1" smtClean="0"/>
              <a:t>mts</a:t>
            </a:r>
            <a:endParaRPr lang="en-US" sz="2800" dirty="0" smtClean="0"/>
          </a:p>
          <a:p>
            <a:endParaRPr lang="en-US" sz="2800" dirty="0" smtClean="0"/>
          </a:p>
          <a:p>
            <a:r>
              <a:rPr lang="en-US" sz="2800" dirty="0" err="1" smtClean="0"/>
              <a:t>Direccion</a:t>
            </a:r>
            <a:r>
              <a:rPr lang="en-US" sz="2800" dirty="0" smtClean="0"/>
              <a:t>: Sur</a:t>
            </a:r>
          </a:p>
          <a:p>
            <a:endParaRPr lang="en-US" sz="2800" dirty="0" smtClean="0"/>
          </a:p>
          <a:p>
            <a:r>
              <a:rPr lang="en-US" sz="2800" dirty="0" err="1" smtClean="0"/>
              <a:t>Periodo</a:t>
            </a:r>
            <a:r>
              <a:rPr lang="en-US" sz="2800" dirty="0" smtClean="0"/>
              <a:t>: 12 </a:t>
            </a:r>
            <a:r>
              <a:rPr lang="en-US" sz="2800" dirty="0" err="1" smtClean="0"/>
              <a:t>seg</a:t>
            </a:r>
            <a:r>
              <a:rPr lang="en-US" dirty="0" smtClean="0"/>
              <a:t>. </a:t>
            </a:r>
            <a:endParaRPr lang="es-AR" dirty="0"/>
          </a:p>
        </p:txBody>
      </p:sp>
      <p:pic>
        <p:nvPicPr>
          <p:cNvPr id="20484" name="Picture 4" descr="http://www.bestfreeicons.com/smimages/wave-icon.png"/>
          <p:cNvPicPr>
            <a:picLocks noChangeAspect="1" noChangeArrowheads="1"/>
          </p:cNvPicPr>
          <p:nvPr/>
        </p:nvPicPr>
        <p:blipFill>
          <a:blip r:embed="rId3" cstate="print"/>
          <a:srcRect/>
          <a:stretch>
            <a:fillRect/>
          </a:stretch>
        </p:blipFill>
        <p:spPr bwMode="auto">
          <a:xfrm>
            <a:off x="500034" y="3214686"/>
            <a:ext cx="647696" cy="647697"/>
          </a:xfrm>
          <a:prstGeom prst="rect">
            <a:avLst/>
          </a:prstGeom>
          <a:noFill/>
        </p:spPr>
      </p:pic>
      <p:pic>
        <p:nvPicPr>
          <p:cNvPr id="20486" name="Picture 6" descr="http://skybarge.com/map/DirectionIcon.gif"/>
          <p:cNvPicPr>
            <a:picLocks noChangeAspect="1" noChangeArrowheads="1"/>
          </p:cNvPicPr>
          <p:nvPr/>
        </p:nvPicPr>
        <p:blipFill>
          <a:blip r:embed="rId4" cstate="print"/>
          <a:srcRect/>
          <a:stretch>
            <a:fillRect/>
          </a:stretch>
        </p:blipFill>
        <p:spPr bwMode="auto">
          <a:xfrm>
            <a:off x="285720" y="3857628"/>
            <a:ext cx="1090584" cy="1055407"/>
          </a:xfrm>
          <a:prstGeom prst="rect">
            <a:avLst/>
          </a:prstGeom>
          <a:noFill/>
        </p:spPr>
      </p:pic>
      <p:pic>
        <p:nvPicPr>
          <p:cNvPr id="20488" name="Picture 8" descr="http://static.commentcamarche.net/en.kioskea.net/faq/images/2228-timer-icon-s-.png"/>
          <p:cNvPicPr>
            <a:picLocks noChangeAspect="1" noChangeArrowheads="1"/>
          </p:cNvPicPr>
          <p:nvPr/>
        </p:nvPicPr>
        <p:blipFill>
          <a:blip r:embed="rId5" cstate="print"/>
          <a:srcRect/>
          <a:stretch>
            <a:fillRect/>
          </a:stretch>
        </p:blipFill>
        <p:spPr bwMode="auto">
          <a:xfrm>
            <a:off x="428596" y="4929198"/>
            <a:ext cx="714340" cy="714340"/>
          </a:xfrm>
          <a:prstGeom prst="rect">
            <a:avLst/>
          </a:prstGeom>
          <a:noFill/>
        </p:spPr>
      </p:pic>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32"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955920"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0.5 </a:t>
              </a:r>
              <a:r>
                <a:rPr lang="en-US" sz="1200" dirty="0" err="1" smtClean="0">
                  <a:solidFill>
                    <a:schemeClr val="bg1"/>
                  </a:solidFill>
                </a:rPr>
                <a:t>mts</a:t>
              </a:r>
              <a:endParaRPr lang="es-AR" sz="1200" dirty="0">
                <a:solidFill>
                  <a:schemeClr val="bg1"/>
                </a:solidFill>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rPr>
                <a:t>Brazil, </a:t>
              </a:r>
              <a:r>
                <a:rPr lang="en-US" sz="1400" dirty="0" err="1" smtClean="0">
                  <a:solidFill>
                    <a:schemeClr val="bg1"/>
                  </a:solidFill>
                </a:rPr>
                <a:t>Ubatuba</a:t>
              </a:r>
              <a:r>
                <a:rPr lang="en-US" sz="1400" dirty="0" smtClean="0">
                  <a:solidFill>
                    <a:schemeClr val="bg1"/>
                  </a:solidFill>
                </a:rPr>
                <a:t>, </a:t>
              </a:r>
              <a:r>
                <a:rPr lang="en-US" sz="1400" dirty="0" err="1" smtClean="0">
                  <a:solidFill>
                    <a:schemeClr val="bg1"/>
                  </a:solidFill>
                </a:rPr>
                <a:t>Toninhas</a:t>
              </a:r>
              <a:endParaRPr lang="es-AR" sz="1400" dirty="0">
                <a:solidFill>
                  <a:schemeClr val="bg1"/>
                </a:solidFill>
              </a:endParaRPr>
            </a:p>
          </p:txBody>
        </p:sp>
      </p:grpSp>
      <p:grpSp>
        <p:nvGrpSpPr>
          <p:cNvPr id="3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946943"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a:t>
              </a:r>
              <a:r>
                <a:rPr lang="en-US" sz="1200" dirty="0" err="1" smtClean="0">
                  <a:solidFill>
                    <a:schemeClr val="bg1"/>
                  </a:solidFill>
                </a:rPr>
                <a:t>Prumirim</a:t>
              </a:r>
              <a:endParaRPr lang="es-AR" sz="1200" dirty="0">
                <a:solidFill>
                  <a:schemeClr val="bg1"/>
                </a:solidFill>
              </a:endParaRPr>
            </a:p>
          </p:txBody>
        </p:sp>
        <p:sp>
          <p:nvSpPr>
            <p:cNvPr id="29" name="TextBox 28"/>
            <p:cNvSpPr txBox="1"/>
            <p:nvPr/>
          </p:nvSpPr>
          <p:spPr>
            <a:xfrm>
              <a:off x="1000100" y="3857628"/>
              <a:ext cx="195752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0.2 </a:t>
              </a:r>
              <a:r>
                <a:rPr lang="en-US" sz="1200" dirty="0" err="1" smtClean="0">
                  <a:solidFill>
                    <a:schemeClr val="bg1"/>
                  </a:solidFill>
                </a:rPr>
                <a:t>mts</a:t>
              </a:r>
              <a:endParaRPr lang="es-AR" sz="1200" dirty="0">
                <a:solidFill>
                  <a:schemeClr val="bg1"/>
                </a:solidFill>
              </a:endParaRPr>
            </a:p>
          </p:txBody>
        </p:sp>
      </p:grpSp>
      <p:grpSp>
        <p:nvGrpSpPr>
          <p:cNvPr id="34"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170081"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Playa Grande</a:t>
              </a:r>
              <a:endParaRPr lang="es-AR" sz="1200" dirty="0">
                <a:solidFill>
                  <a:schemeClr val="bg1"/>
                </a:solidFill>
              </a:endParaRPr>
            </a:p>
          </p:txBody>
        </p:sp>
        <p:sp>
          <p:nvSpPr>
            <p:cNvPr id="30" name="TextBox 29"/>
            <p:cNvSpPr txBox="1"/>
            <p:nvPr/>
          </p:nvSpPr>
          <p:spPr>
            <a:xfrm>
              <a:off x="5214942" y="4000504"/>
              <a:ext cx="192065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1.7 </a:t>
              </a:r>
              <a:r>
                <a:rPr lang="en-US" sz="1200" dirty="0" err="1" smtClean="0">
                  <a:solidFill>
                    <a:schemeClr val="bg1"/>
                  </a:solidFill>
                </a:rPr>
                <a:t>mts</a:t>
              </a:r>
              <a:endParaRPr lang="es-AR" sz="1200" dirty="0">
                <a:solidFill>
                  <a:schemeClr val="bg1"/>
                </a:solidFill>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t>WaveWatch</a:t>
            </a:r>
            <a:r>
              <a:rPr lang="en-US" sz="2800" dirty="0" smtClean="0"/>
              <a:t> III:</a:t>
            </a:r>
          </a:p>
          <a:p>
            <a:pPr lvl="3"/>
            <a:r>
              <a:rPr lang="en-US" dirty="0" err="1" smtClean="0"/>
              <a:t>Altura</a:t>
            </a:r>
            <a:r>
              <a:rPr lang="en-US" dirty="0" smtClean="0"/>
              <a:t>: 1.7 </a:t>
            </a:r>
            <a:r>
              <a:rPr lang="en-US" dirty="0" err="1" smtClean="0"/>
              <a:t>mts</a:t>
            </a:r>
            <a:endParaRPr lang="en-US" dirty="0" smtClean="0"/>
          </a:p>
          <a:p>
            <a:pPr lvl="3"/>
            <a:endParaRPr lang="en-US" dirty="0" smtClean="0"/>
          </a:p>
          <a:p>
            <a:pPr lvl="3"/>
            <a:r>
              <a:rPr lang="en-US" dirty="0" err="1" smtClean="0"/>
              <a:t>Direccion</a:t>
            </a:r>
            <a:r>
              <a:rPr lang="en-US" dirty="0" smtClean="0"/>
              <a:t>: Sur</a:t>
            </a:r>
          </a:p>
          <a:p>
            <a:pPr lvl="3"/>
            <a:endParaRPr lang="en-US" dirty="0" smtClean="0"/>
          </a:p>
          <a:p>
            <a:pPr lvl="3"/>
            <a:r>
              <a:rPr lang="en-US" dirty="0" err="1" smtClean="0"/>
              <a:t>Periodo</a:t>
            </a:r>
            <a:r>
              <a:rPr lang="en-US" dirty="0" smtClean="0"/>
              <a:t>: 12 </a:t>
            </a:r>
            <a:r>
              <a:rPr lang="en-US" dirty="0" err="1" smtClean="0"/>
              <a:t>seg</a:t>
            </a:r>
            <a:r>
              <a:rPr lang="en-US" dirty="0" smtClean="0"/>
              <a:t>. </a:t>
            </a:r>
            <a:endParaRPr lang="es-AR" dirty="0"/>
          </a:p>
        </p:txBody>
      </p:sp>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6020</TotalTime>
  <Words>5858</Words>
  <Application>Microsoft Office PowerPoint</Application>
  <PresentationFormat>On-screen Show (4:3)</PresentationFormat>
  <Paragraphs>769</Paragraphs>
  <Slides>57</Slides>
  <Notes>40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Flow</vt:lpstr>
      <vt:lpstr>Hoja de cálculo</vt:lpstr>
      <vt:lpstr>Surf-Forecaster</vt:lpstr>
      <vt:lpstr>Agenda</vt:lpstr>
      <vt:lpstr>Contexto</vt:lpstr>
      <vt:lpstr>  Contexto(2)</vt:lpstr>
      <vt:lpstr>Contexto(3) </vt:lpstr>
      <vt:lpstr>Contexto(2)</vt:lpstr>
      <vt:lpstr>Agenda</vt:lpstr>
      <vt:lpstr>Problematica</vt:lpstr>
      <vt:lpstr>Problematica</vt:lpstr>
      <vt:lpstr>Problematica(2)</vt:lpstr>
      <vt:lpstr>Agenda</vt:lpstr>
      <vt:lpstr>Aprendizaje de Maquina</vt:lpstr>
      <vt:lpstr>Aprendizaje de Maquina</vt:lpstr>
      <vt:lpstr>Aprendizaje de Maquina</vt:lpstr>
      <vt:lpstr>Aprendizaje de Maquina</vt:lpstr>
      <vt:lpstr>Aprendizaje de Maquina</vt:lpstr>
      <vt:lpstr>Aprendizaje de Maquina</vt:lpstr>
      <vt:lpstr>Agenda</vt:lpstr>
      <vt:lpstr>Propuesta(1)</vt:lpstr>
      <vt:lpstr>Propuesta(2)</vt:lpstr>
      <vt:lpstr>Propuesta(3)</vt:lpstr>
      <vt:lpstr>Agenda</vt:lpstr>
      <vt:lpstr>Caso de estudio(1) -  Lugar</vt:lpstr>
      <vt:lpstr>Caso de estudio(2) – Datos Utilizados</vt:lpstr>
      <vt:lpstr>Caso de estudio(3) – Datos Utilizados</vt:lpstr>
      <vt:lpstr>Caso de estudio(4) – Preprocesamiento</vt:lpstr>
      <vt:lpstr>Caso de estudio(5) – Preprocesamiento</vt:lpstr>
      <vt:lpstr>Caso de estudio(5) – Instancias</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Surf-Forecaster</dc:title>
  <dc:creator>esteban</dc:creator>
  <cp:lastModifiedBy>esteban</cp:lastModifiedBy>
  <cp:revision>314</cp:revision>
  <dcterms:created xsi:type="dcterms:W3CDTF">2010-06-10T01:38:43Z</dcterms:created>
  <dcterms:modified xsi:type="dcterms:W3CDTF">2010-08-19T12:29:14Z</dcterms:modified>
</cp:coreProperties>
</file>